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1.xml" ContentType="application/vnd.openxmlformats-officedocument.them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2" r:id="rId3"/>
    <p:sldId id="299" r:id="rId4"/>
    <p:sldId id="290" r:id="rId5"/>
    <p:sldId id="291" r:id="rId6"/>
    <p:sldId id="292" r:id="rId7"/>
    <p:sldId id="293" r:id="rId8"/>
    <p:sldId id="294" r:id="rId9"/>
    <p:sldId id="295" r:id="rId10"/>
    <p:sldId id="259" r:id="rId11"/>
    <p:sldId id="260" r:id="rId12"/>
    <p:sldId id="261" r:id="rId13"/>
    <p:sldId id="278" r:id="rId14"/>
    <p:sldId id="262" r:id="rId15"/>
    <p:sldId id="277" r:id="rId16"/>
    <p:sldId id="279" r:id="rId17"/>
    <p:sldId id="280" r:id="rId18"/>
    <p:sldId id="281" r:id="rId19"/>
    <p:sldId id="264" r:id="rId20"/>
    <p:sldId id="265" r:id="rId21"/>
    <p:sldId id="266" r:id="rId22"/>
    <p:sldId id="289" r:id="rId23"/>
    <p:sldId id="296" r:id="rId24"/>
    <p:sldId id="297" r:id="rId25"/>
    <p:sldId id="298" r:id="rId26"/>
    <p:sldId id="269" r:id="rId27"/>
    <p:sldId id="270" r:id="rId28"/>
    <p:sldId id="271" r:id="rId29"/>
    <p:sldId id="272" r:id="rId30"/>
    <p:sldId id="285" r:id="rId31"/>
    <p:sldId id="273" r:id="rId32"/>
    <p:sldId id="274" r:id="rId33"/>
    <p:sldId id="286" r:id="rId34"/>
    <p:sldId id="275" r:id="rId35"/>
    <p:sldId id="27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388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FC082B-ED4F-4AD8-9783-E6FAF39116CD}" type="doc">
      <dgm:prSet loTypeId="urn:microsoft.com/office/officeart/2005/8/layout/cycle3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019B4BE4-C331-45F6-9BF6-1AB5AA94D6E1}">
      <dgm:prSet phldrT="[Testo]" custT="1"/>
      <dgm:spPr>
        <a:xfrm>
          <a:off x="2328885" y="-64053"/>
          <a:ext cx="2214264" cy="1107132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it-IT" sz="28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Awareness</a:t>
          </a:r>
          <a:endParaRPr lang="it-IT" sz="28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3572D97-2F91-4178-8E7C-46A6DBABC62A}" type="parTrans" cxnId="{5A713984-62AD-46DD-A890-8B14216FB3EB}">
      <dgm:prSet/>
      <dgm:spPr/>
      <dgm:t>
        <a:bodyPr/>
        <a:lstStyle/>
        <a:p>
          <a:endParaRPr lang="it-IT"/>
        </a:p>
      </dgm:t>
    </dgm:pt>
    <dgm:pt modelId="{5E017979-B8C7-413F-88D4-1D48F198BE0F}" type="sibTrans" cxnId="{5A713984-62AD-46DD-A890-8B14216FB3EB}">
      <dgm:prSet/>
      <dgm:spPr>
        <a:xfrm>
          <a:off x="1043915" y="-92560"/>
          <a:ext cx="4784204" cy="4784204"/>
        </a:xfrm>
        <a:solidFill>
          <a:srgbClr val="9BBB59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it-IT"/>
        </a:p>
      </dgm:t>
    </dgm:pt>
    <dgm:pt modelId="{861EE66A-479A-4D23-90CA-EE3787BED9BC}">
      <dgm:prSet phldrT="[Testo]" custT="1"/>
      <dgm:spPr>
        <a:xfrm>
          <a:off x="4269205" y="1483664"/>
          <a:ext cx="2214264" cy="1107132"/>
        </a:xfrm>
        <a:solidFill>
          <a:srgbClr val="9BBB59">
            <a:hueOff val="2812566"/>
            <a:satOff val="-4220"/>
            <a:lumOff val="-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it-IT" sz="28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Education and Training</a:t>
          </a:r>
        </a:p>
      </dgm:t>
    </dgm:pt>
    <dgm:pt modelId="{7A55A1F3-EF6A-40AA-9546-8EB660ED7DAF}" type="parTrans" cxnId="{EF06E025-3F91-4071-9039-44379F9F2DC8}">
      <dgm:prSet/>
      <dgm:spPr/>
      <dgm:t>
        <a:bodyPr/>
        <a:lstStyle/>
        <a:p>
          <a:endParaRPr lang="it-IT"/>
        </a:p>
      </dgm:t>
    </dgm:pt>
    <dgm:pt modelId="{4AF21BC6-3F85-4DCC-8ABB-C6703354220A}" type="sibTrans" cxnId="{EF06E025-3F91-4071-9039-44379F9F2DC8}">
      <dgm:prSet/>
      <dgm:spPr/>
      <dgm:t>
        <a:bodyPr/>
        <a:lstStyle/>
        <a:p>
          <a:endParaRPr lang="it-IT"/>
        </a:p>
      </dgm:t>
    </dgm:pt>
    <dgm:pt modelId="{7DB97BC6-5E4C-4972-ADF1-0B02D62FA3A0}">
      <dgm:prSet phldrT="[Testo]" custT="1"/>
      <dgm:spPr>
        <a:xfrm>
          <a:off x="3528068" y="3495784"/>
          <a:ext cx="2214264" cy="1368869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it-IT" sz="28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Technology Transfer</a:t>
          </a:r>
        </a:p>
      </dgm:t>
    </dgm:pt>
    <dgm:pt modelId="{D55C41A5-EDAA-4478-947A-5C60792F68D7}" type="parTrans" cxnId="{42C479BE-31CB-4A51-955D-C4DE8054DCEE}">
      <dgm:prSet/>
      <dgm:spPr/>
      <dgm:t>
        <a:bodyPr/>
        <a:lstStyle/>
        <a:p>
          <a:endParaRPr lang="it-IT"/>
        </a:p>
      </dgm:t>
    </dgm:pt>
    <dgm:pt modelId="{8D875299-EDBC-45BD-913B-AAAB08ADD7C4}" type="sibTrans" cxnId="{42C479BE-31CB-4A51-955D-C4DE8054DCEE}">
      <dgm:prSet/>
      <dgm:spPr/>
      <dgm:t>
        <a:bodyPr/>
        <a:lstStyle/>
        <a:p>
          <a:endParaRPr lang="it-IT"/>
        </a:p>
      </dgm:t>
    </dgm:pt>
    <dgm:pt modelId="{8C7D5488-3444-40FA-BC28-D2F392F8B908}">
      <dgm:prSet phldrT="[Testo]" custT="1"/>
      <dgm:spPr>
        <a:xfrm>
          <a:off x="1129702" y="3501458"/>
          <a:ext cx="2214264" cy="1357521"/>
        </a:xfr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it-IT" sz="28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Support</a:t>
          </a:r>
          <a:r>
            <a:rPr lang="it-IT" sz="28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  <a:r>
            <a:rPr lang="it-IT" sz="28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to</a:t>
          </a:r>
          <a:r>
            <a:rPr lang="it-IT" sz="28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Public </a:t>
          </a:r>
          <a:r>
            <a:rPr lang="it-IT" sz="28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bodies</a:t>
          </a:r>
          <a:endParaRPr lang="it-IT" sz="28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C62BAC1-A275-4EC6-90A4-04836BEE51B9}" type="parTrans" cxnId="{EC6EAC68-5B31-43FA-864D-184C91089748}">
      <dgm:prSet/>
      <dgm:spPr/>
      <dgm:t>
        <a:bodyPr/>
        <a:lstStyle/>
        <a:p>
          <a:endParaRPr lang="it-IT"/>
        </a:p>
      </dgm:t>
    </dgm:pt>
    <dgm:pt modelId="{EE1794C7-DE2C-4970-9716-26EBD7CBB620}" type="sibTrans" cxnId="{EC6EAC68-5B31-43FA-864D-184C91089748}">
      <dgm:prSet/>
      <dgm:spPr/>
      <dgm:t>
        <a:bodyPr/>
        <a:lstStyle/>
        <a:p>
          <a:endParaRPr lang="it-IT"/>
        </a:p>
      </dgm:t>
    </dgm:pt>
    <dgm:pt modelId="{2B900238-3F79-45D1-9F03-AE09C0566070}">
      <dgm:prSet phldrT="[Testo]" custT="1"/>
      <dgm:spPr>
        <a:xfrm>
          <a:off x="107848" y="1215159"/>
          <a:ext cx="2775735" cy="1680449"/>
        </a:xfr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it-IT" sz="28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Research and Technological Development</a:t>
          </a:r>
          <a:endParaRPr lang="it-IT" sz="28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2C944F8E-BBFE-4F37-97B1-70FC937530AD}" type="parTrans" cxnId="{9E569205-B88F-4217-9031-884CD0A5BE9A}">
      <dgm:prSet/>
      <dgm:spPr/>
      <dgm:t>
        <a:bodyPr/>
        <a:lstStyle/>
        <a:p>
          <a:endParaRPr lang="it-IT"/>
        </a:p>
      </dgm:t>
    </dgm:pt>
    <dgm:pt modelId="{EFA76D67-0496-4844-BB2F-7877102D4429}" type="sibTrans" cxnId="{9E569205-B88F-4217-9031-884CD0A5BE9A}">
      <dgm:prSet/>
      <dgm:spPr/>
      <dgm:t>
        <a:bodyPr/>
        <a:lstStyle/>
        <a:p>
          <a:endParaRPr lang="it-IT"/>
        </a:p>
      </dgm:t>
    </dgm:pt>
    <dgm:pt modelId="{196683B4-0AE0-46F5-AC5F-EF6230AE5A92}" type="pres">
      <dgm:prSet presAssocID="{D4FC082B-ED4F-4AD8-9783-E6FAF39116CD}" presName="Name0" presStyleCnt="0">
        <dgm:presLayoutVars>
          <dgm:dir/>
          <dgm:resizeHandles val="exact"/>
        </dgm:presLayoutVars>
      </dgm:prSet>
      <dgm:spPr/>
    </dgm:pt>
    <dgm:pt modelId="{5511CD36-51D0-4CD9-B6B3-1335A2A38AB7}" type="pres">
      <dgm:prSet presAssocID="{D4FC082B-ED4F-4AD8-9783-E6FAF39116CD}" presName="cycle" presStyleCnt="0"/>
      <dgm:spPr/>
    </dgm:pt>
    <dgm:pt modelId="{A5AE46C9-6FDB-4D9E-BAFA-E6155ECAA7CC}" type="pres">
      <dgm:prSet presAssocID="{019B4BE4-C331-45F6-9BF6-1AB5AA94D6E1}" presName="nodeFirst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93DCEFBB-3252-4243-A8BE-A7426063AC93}" type="pres">
      <dgm:prSet presAssocID="{5E017979-B8C7-413F-88D4-1D48F198BE0F}" presName="sibTransFirstNode" presStyleLbl="bgShp" presStyleIdx="0" presStyleCnt="1"/>
      <dgm:spPr>
        <a:prstGeom prst="circularArrow">
          <a:avLst>
            <a:gd name="adj1" fmla="val 5544"/>
            <a:gd name="adj2" fmla="val 330680"/>
            <a:gd name="adj3" fmla="val 13802779"/>
            <a:gd name="adj4" fmla="val 17369643"/>
            <a:gd name="adj5" fmla="val 5757"/>
          </a:avLst>
        </a:prstGeom>
      </dgm:spPr>
    </dgm:pt>
    <dgm:pt modelId="{7ABE93BF-433D-4EAD-868C-F8C2887476EF}" type="pres">
      <dgm:prSet presAssocID="{861EE66A-479A-4D23-90CA-EE3787BED9BC}" presName="nodeFollowingNodes" presStyleLbl="node1" presStyleIdx="1" presStyleCnt="5" custRadScaleRad="98121" custRadScaleInc="6265">
        <dgm:presLayoutVars>
          <dgm:bulletEnabled val="1"/>
        </dgm:presLayoutVars>
      </dgm:prSet>
      <dgm:spPr>
        <a:prstGeom prst="roundRect">
          <a:avLst/>
        </a:prstGeom>
      </dgm:spPr>
    </dgm:pt>
    <dgm:pt modelId="{2BF6285C-1E56-4B46-932D-3EA44FF4A704}" type="pres">
      <dgm:prSet presAssocID="{7DB97BC6-5E4C-4972-ADF1-0B02D62FA3A0}" presName="nodeFollowingNodes" presStyleLbl="node1" presStyleIdx="2" presStyleCnt="5" custScaleY="123641">
        <dgm:presLayoutVars>
          <dgm:bulletEnabled val="1"/>
        </dgm:presLayoutVars>
      </dgm:prSet>
      <dgm:spPr>
        <a:prstGeom prst="roundRect">
          <a:avLst/>
        </a:prstGeom>
      </dgm:spPr>
    </dgm:pt>
    <dgm:pt modelId="{2E54D444-AAF2-4179-BD1F-F3EEAE79F15A}" type="pres">
      <dgm:prSet presAssocID="{8C7D5488-3444-40FA-BC28-D2F392F8B908}" presName="nodeFollowingNodes" presStyleLbl="node1" presStyleIdx="3" presStyleCnt="5" custScaleY="122616">
        <dgm:presLayoutVars>
          <dgm:bulletEnabled val="1"/>
        </dgm:presLayoutVars>
      </dgm:prSet>
      <dgm:spPr>
        <a:prstGeom prst="roundRect">
          <a:avLst/>
        </a:prstGeom>
      </dgm:spPr>
    </dgm:pt>
    <dgm:pt modelId="{AE60F044-893D-491F-9BBF-112A7FE7D258}" type="pres">
      <dgm:prSet presAssocID="{2B900238-3F79-45D1-9F03-AE09C0566070}" presName="nodeFollowingNodes" presStyleLbl="node1" presStyleIdx="4" presStyleCnt="5" custScaleX="125357" custScaleY="151784" custRadScaleRad="97905" custRadScaleInc="-710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E569205-B88F-4217-9031-884CD0A5BE9A}" srcId="{D4FC082B-ED4F-4AD8-9783-E6FAF39116CD}" destId="{2B900238-3F79-45D1-9F03-AE09C0566070}" srcOrd="4" destOrd="0" parTransId="{2C944F8E-BBFE-4F37-97B1-70FC937530AD}" sibTransId="{EFA76D67-0496-4844-BB2F-7877102D4429}"/>
    <dgm:cxn modelId="{AC69E910-FBD7-354A-99CD-2066C6D2DF3F}" type="presOf" srcId="{5E017979-B8C7-413F-88D4-1D48F198BE0F}" destId="{93DCEFBB-3252-4243-A8BE-A7426063AC93}" srcOrd="0" destOrd="0" presId="urn:microsoft.com/office/officeart/2005/8/layout/cycle3"/>
    <dgm:cxn modelId="{EF06E025-3F91-4071-9039-44379F9F2DC8}" srcId="{D4FC082B-ED4F-4AD8-9783-E6FAF39116CD}" destId="{861EE66A-479A-4D23-90CA-EE3787BED9BC}" srcOrd="1" destOrd="0" parTransId="{7A55A1F3-EF6A-40AA-9546-8EB660ED7DAF}" sibTransId="{4AF21BC6-3F85-4DCC-8ABB-C6703354220A}"/>
    <dgm:cxn modelId="{EC6EAC68-5B31-43FA-864D-184C91089748}" srcId="{D4FC082B-ED4F-4AD8-9783-E6FAF39116CD}" destId="{8C7D5488-3444-40FA-BC28-D2F392F8B908}" srcOrd="3" destOrd="0" parTransId="{FC62BAC1-A275-4EC6-90A4-04836BEE51B9}" sibTransId="{EE1794C7-DE2C-4970-9716-26EBD7CBB620}"/>
    <dgm:cxn modelId="{C0A1524C-A7FE-714C-ADF3-8536B7F70A9D}" type="presOf" srcId="{7DB97BC6-5E4C-4972-ADF1-0B02D62FA3A0}" destId="{2BF6285C-1E56-4B46-932D-3EA44FF4A704}" srcOrd="0" destOrd="0" presId="urn:microsoft.com/office/officeart/2005/8/layout/cycle3"/>
    <dgm:cxn modelId="{37D6C074-20FA-FA45-B390-392DE1835158}" type="presOf" srcId="{8C7D5488-3444-40FA-BC28-D2F392F8B908}" destId="{2E54D444-AAF2-4179-BD1F-F3EEAE79F15A}" srcOrd="0" destOrd="0" presId="urn:microsoft.com/office/officeart/2005/8/layout/cycle3"/>
    <dgm:cxn modelId="{5A713984-62AD-46DD-A890-8B14216FB3EB}" srcId="{D4FC082B-ED4F-4AD8-9783-E6FAF39116CD}" destId="{019B4BE4-C331-45F6-9BF6-1AB5AA94D6E1}" srcOrd="0" destOrd="0" parTransId="{F3572D97-2F91-4178-8E7C-46A6DBABC62A}" sibTransId="{5E017979-B8C7-413F-88D4-1D48F198BE0F}"/>
    <dgm:cxn modelId="{C1B39694-A2BE-4B4E-98AF-450D403AC416}" type="presOf" srcId="{D4FC082B-ED4F-4AD8-9783-E6FAF39116CD}" destId="{196683B4-0AE0-46F5-AC5F-EF6230AE5A92}" srcOrd="0" destOrd="0" presId="urn:microsoft.com/office/officeart/2005/8/layout/cycle3"/>
    <dgm:cxn modelId="{969CC49E-5B84-8E48-9C5C-A436B50DC0DE}" type="presOf" srcId="{861EE66A-479A-4D23-90CA-EE3787BED9BC}" destId="{7ABE93BF-433D-4EAD-868C-F8C2887476EF}" srcOrd="0" destOrd="0" presId="urn:microsoft.com/office/officeart/2005/8/layout/cycle3"/>
    <dgm:cxn modelId="{42C479BE-31CB-4A51-955D-C4DE8054DCEE}" srcId="{D4FC082B-ED4F-4AD8-9783-E6FAF39116CD}" destId="{7DB97BC6-5E4C-4972-ADF1-0B02D62FA3A0}" srcOrd="2" destOrd="0" parTransId="{D55C41A5-EDAA-4478-947A-5C60792F68D7}" sibTransId="{8D875299-EDBC-45BD-913B-AAAB08ADD7C4}"/>
    <dgm:cxn modelId="{640402D1-6D34-6F4F-84CE-87B1C1116535}" type="presOf" srcId="{2B900238-3F79-45D1-9F03-AE09C0566070}" destId="{AE60F044-893D-491F-9BBF-112A7FE7D258}" srcOrd="0" destOrd="0" presId="urn:microsoft.com/office/officeart/2005/8/layout/cycle3"/>
    <dgm:cxn modelId="{48A26AF9-72DC-C24E-8890-847190548938}" type="presOf" srcId="{019B4BE4-C331-45F6-9BF6-1AB5AA94D6E1}" destId="{A5AE46C9-6FDB-4D9E-BAFA-E6155ECAA7CC}" srcOrd="0" destOrd="0" presId="urn:microsoft.com/office/officeart/2005/8/layout/cycle3"/>
    <dgm:cxn modelId="{5C488E24-4050-E14D-85EA-BABA891E960D}" type="presParOf" srcId="{196683B4-0AE0-46F5-AC5F-EF6230AE5A92}" destId="{5511CD36-51D0-4CD9-B6B3-1335A2A38AB7}" srcOrd="0" destOrd="0" presId="urn:microsoft.com/office/officeart/2005/8/layout/cycle3"/>
    <dgm:cxn modelId="{248D678E-6CC2-934A-BA3F-544925C844F9}" type="presParOf" srcId="{5511CD36-51D0-4CD9-B6B3-1335A2A38AB7}" destId="{A5AE46C9-6FDB-4D9E-BAFA-E6155ECAA7CC}" srcOrd="0" destOrd="0" presId="urn:microsoft.com/office/officeart/2005/8/layout/cycle3"/>
    <dgm:cxn modelId="{ACCD5A02-565B-E645-BAAC-BC74B5AE9381}" type="presParOf" srcId="{5511CD36-51D0-4CD9-B6B3-1335A2A38AB7}" destId="{93DCEFBB-3252-4243-A8BE-A7426063AC93}" srcOrd="1" destOrd="0" presId="urn:microsoft.com/office/officeart/2005/8/layout/cycle3"/>
    <dgm:cxn modelId="{64737646-D5FF-134B-A4D4-3739BE4FFDFC}" type="presParOf" srcId="{5511CD36-51D0-4CD9-B6B3-1335A2A38AB7}" destId="{7ABE93BF-433D-4EAD-868C-F8C2887476EF}" srcOrd="2" destOrd="0" presId="urn:microsoft.com/office/officeart/2005/8/layout/cycle3"/>
    <dgm:cxn modelId="{9DE07340-1386-A34C-999A-0002C8790518}" type="presParOf" srcId="{5511CD36-51D0-4CD9-B6B3-1335A2A38AB7}" destId="{2BF6285C-1E56-4B46-932D-3EA44FF4A704}" srcOrd="3" destOrd="0" presId="urn:microsoft.com/office/officeart/2005/8/layout/cycle3"/>
    <dgm:cxn modelId="{DD23C7BF-FBE4-5546-B9A8-68C7A4F808B1}" type="presParOf" srcId="{5511CD36-51D0-4CD9-B6B3-1335A2A38AB7}" destId="{2E54D444-AAF2-4179-BD1F-F3EEAE79F15A}" srcOrd="4" destOrd="0" presId="urn:microsoft.com/office/officeart/2005/8/layout/cycle3"/>
    <dgm:cxn modelId="{D6A0CC27-1124-F044-BBBE-E43E031916BE}" type="presParOf" srcId="{5511CD36-51D0-4CD9-B6B3-1335A2A38AB7}" destId="{AE60F044-893D-491F-9BBF-112A7FE7D25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EFBB-3252-4243-A8BE-A7426063AC93}">
      <dsp:nvSpPr>
        <dsp:cNvPr id="0" name=""/>
        <dsp:cNvSpPr/>
      </dsp:nvSpPr>
      <dsp:spPr>
        <a:xfrm>
          <a:off x="1043915" y="-92560"/>
          <a:ext cx="4784204" cy="4784204"/>
        </a:xfrm>
        <a:prstGeom prst="circularArrow">
          <a:avLst>
            <a:gd name="adj1" fmla="val 5544"/>
            <a:gd name="adj2" fmla="val 330680"/>
            <a:gd name="adj3" fmla="val 13802779"/>
            <a:gd name="adj4" fmla="val 17369643"/>
            <a:gd name="adj5" fmla="val 5757"/>
          </a:avLst>
        </a:prstGeom>
        <a:solidFill>
          <a:srgbClr val="9BBB59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E46C9-6FDB-4D9E-BAFA-E6155ECAA7CC}">
      <dsp:nvSpPr>
        <dsp:cNvPr id="0" name=""/>
        <dsp:cNvSpPr/>
      </dsp:nvSpPr>
      <dsp:spPr>
        <a:xfrm>
          <a:off x="2328885" y="-64053"/>
          <a:ext cx="2214264" cy="1107132"/>
        </a:xfrm>
        <a:prstGeom prst="round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Awareness</a:t>
          </a:r>
          <a:endParaRPr lang="it-IT" sz="28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2382931" y="-10007"/>
        <a:ext cx="2106172" cy="999040"/>
      </dsp:txXfrm>
    </dsp:sp>
    <dsp:sp modelId="{7ABE93BF-433D-4EAD-868C-F8C2887476EF}">
      <dsp:nvSpPr>
        <dsp:cNvPr id="0" name=""/>
        <dsp:cNvSpPr/>
      </dsp:nvSpPr>
      <dsp:spPr>
        <a:xfrm>
          <a:off x="4269205" y="1483664"/>
          <a:ext cx="2214264" cy="1107132"/>
        </a:xfrm>
        <a:prstGeom prst="roundRect">
          <a:avLst/>
        </a:prstGeom>
        <a:solidFill>
          <a:srgbClr val="9BBB59">
            <a:hueOff val="2812566"/>
            <a:satOff val="-4220"/>
            <a:lumOff val="-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Education and Training</a:t>
          </a:r>
        </a:p>
      </dsp:txBody>
      <dsp:txXfrm>
        <a:off x="4323251" y="1537710"/>
        <a:ext cx="2106172" cy="999040"/>
      </dsp:txXfrm>
    </dsp:sp>
    <dsp:sp modelId="{2BF6285C-1E56-4B46-932D-3EA44FF4A704}">
      <dsp:nvSpPr>
        <dsp:cNvPr id="0" name=""/>
        <dsp:cNvSpPr/>
      </dsp:nvSpPr>
      <dsp:spPr>
        <a:xfrm>
          <a:off x="3528068" y="3495784"/>
          <a:ext cx="2214264" cy="1368869"/>
        </a:xfrm>
        <a:prstGeom prst="roundRect">
          <a:avLst/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Technology Transfer</a:t>
          </a:r>
        </a:p>
      </dsp:txBody>
      <dsp:txXfrm>
        <a:off x="3594891" y="3562607"/>
        <a:ext cx="2080618" cy="1235223"/>
      </dsp:txXfrm>
    </dsp:sp>
    <dsp:sp modelId="{2E54D444-AAF2-4179-BD1F-F3EEAE79F15A}">
      <dsp:nvSpPr>
        <dsp:cNvPr id="0" name=""/>
        <dsp:cNvSpPr/>
      </dsp:nvSpPr>
      <dsp:spPr>
        <a:xfrm>
          <a:off x="1129702" y="3501458"/>
          <a:ext cx="2214264" cy="1357521"/>
        </a:xfrm>
        <a:prstGeom prst="roundRect">
          <a:avLst/>
        </a:prstGeom>
        <a:solidFill>
          <a:srgbClr val="9BBB59">
            <a:hueOff val="8437698"/>
            <a:satOff val="-12660"/>
            <a:lumOff val="-205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Support</a:t>
          </a:r>
          <a:r>
            <a:rPr lang="it-IT" sz="28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  <a:r>
            <a:rPr lang="it-IT" sz="2800" kern="12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to</a:t>
          </a:r>
          <a:r>
            <a:rPr lang="it-IT" sz="28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Public </a:t>
          </a:r>
          <a:r>
            <a:rPr lang="it-IT" sz="2800" kern="12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bodies</a:t>
          </a:r>
          <a:endParaRPr lang="it-IT" sz="28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1195971" y="3567727"/>
        <a:ext cx="2081726" cy="1224983"/>
      </dsp:txXfrm>
    </dsp:sp>
    <dsp:sp modelId="{AE60F044-893D-491F-9BBF-112A7FE7D258}">
      <dsp:nvSpPr>
        <dsp:cNvPr id="0" name=""/>
        <dsp:cNvSpPr/>
      </dsp:nvSpPr>
      <dsp:spPr>
        <a:xfrm>
          <a:off x="107848" y="1215159"/>
          <a:ext cx="2775735" cy="1680449"/>
        </a:xfrm>
        <a:prstGeom prst="roundRect">
          <a:avLst/>
        </a:prstGeom>
        <a:solidFill>
          <a:srgbClr val="9BBB59">
            <a:hueOff val="11250264"/>
            <a:satOff val="-16880"/>
            <a:lumOff val="-2745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Research and Technological Development</a:t>
          </a:r>
          <a:endParaRPr lang="it-IT" sz="28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189881" y="1297192"/>
        <a:ext cx="2611669" cy="1516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8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2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3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0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4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99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7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688CA-9BF7-4F4E-B3B7-A47C57EFD83A}" type="datetimeFigureOut"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820BB-781A-F741-B0DA-3344F64BE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8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9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009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9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9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9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009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Macintosh%20HD:Users:tungth:Dropbox:Multi-GNSS%20Paper:MultiGNSS_ICL.doc!OLE_LINK1" TargetMode="Externa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5" Type="http://schemas.openxmlformats.org/officeDocument/2006/relationships/oleObject" Target="!OLE_LINK2" TargetMode="Externa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navis.hust.edu.vn/navine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https://www.youtube.com/user/NavisCentre" TargetMode="External"/><Relationship Id="rId7" Type="http://schemas.openxmlformats.org/officeDocument/2006/relationships/hyperlink" Target="http://navis.hust.edu.v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hyperlink" Target="https://www.facebook.com/NavisCentre" TargetMode="Externa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 descr="handshake3-o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5013"/>
            <a:ext cx="3886200" cy="348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 descr="bann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 descr="Viet-Nam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60575"/>
            <a:ext cx="8350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Italy.ic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057400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 descr="Spain.ic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2057400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5715000"/>
            <a:ext cx="6064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57023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4" descr="ismb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5811838"/>
            <a:ext cx="1236663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5715000"/>
            <a:ext cx="9048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005013"/>
            <a:ext cx="5562600" cy="485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733800" y="1972270"/>
            <a:ext cx="54864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b="1" i="1" dirty="0">
                <a:solidFill>
                  <a:srgbClr val="FFFF00"/>
                </a:solidFill>
                <a:effectLst>
                  <a:glow rad="101600">
                    <a:srgbClr val="FF0000">
                      <a:alpha val="75000"/>
                    </a:srgbClr>
                  </a:glow>
                </a:effectLst>
                <a:ea typeface="ＭＳ Ｐゴシック" charset="-128"/>
                <a:cs typeface="ＭＳ Ｐゴシック" charset="-128"/>
              </a:rPr>
              <a:t>“The mission of </a:t>
            </a:r>
            <a:r>
              <a:rPr lang="en-US" b="1" i="1" dirty="0" err="1">
                <a:solidFill>
                  <a:srgbClr val="FFFF00"/>
                </a:solidFill>
                <a:effectLst>
                  <a:glow rad="101600">
                    <a:srgbClr val="FF0000">
                      <a:alpha val="75000"/>
                    </a:srgbClr>
                  </a:glow>
                </a:effectLst>
                <a:ea typeface="ＭＳ Ｐゴシック" charset="-128"/>
                <a:cs typeface="ＭＳ Ｐゴシック" charset="-128"/>
              </a:rPr>
              <a:t>Navis</a:t>
            </a:r>
            <a:r>
              <a:rPr lang="en-US" b="1" i="1">
                <a:solidFill>
                  <a:srgbClr val="FFFF00"/>
                </a:solidFill>
                <a:effectLst>
                  <a:glow rad="101600">
                    <a:srgbClr val="FF0000">
                      <a:alpha val="75000"/>
                    </a:srgbClr>
                  </a:glow>
                </a:effectLst>
                <a:ea typeface="ＭＳ Ｐゴシック" charset="-128"/>
                <a:cs typeface="ＭＳ Ｐゴシック" charset="-128"/>
              </a:rPr>
              <a:t> is to boost the R&amp;D of satellite navigation technology, especially the European Galileo System, in South-East Asia.”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6155035"/>
            <a:ext cx="334989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effectLst>
                  <a:glow rad="101600">
                    <a:srgbClr val="FF0000">
                      <a:alpha val="75000"/>
                    </a:srgbClr>
                  </a:glow>
                </a:effectLst>
                <a:ea typeface="ＭＳ Ｐゴシック" charset="-128"/>
                <a:cs typeface="ＭＳ Ｐゴシック" charset="-128"/>
              </a:rPr>
              <a:t>http://</a:t>
            </a:r>
            <a:r>
              <a:rPr lang="en-US" sz="2400" dirty="0" err="1">
                <a:solidFill>
                  <a:schemeClr val="bg1"/>
                </a:solidFill>
                <a:effectLst>
                  <a:glow rad="101600">
                    <a:srgbClr val="FF0000">
                      <a:alpha val="75000"/>
                    </a:srgbClr>
                  </a:glow>
                </a:effectLst>
                <a:ea typeface="ＭＳ Ｐゴシック" charset="-128"/>
                <a:cs typeface="ＭＳ Ｐゴシック" charset="-128"/>
              </a:rPr>
              <a:t>navis.hust.edu.vn</a:t>
            </a:r>
            <a:endParaRPr lang="en-US" sz="2400" dirty="0">
              <a:solidFill>
                <a:schemeClr val="bg1"/>
              </a:solidFill>
              <a:effectLst>
                <a:glow rad="101600">
                  <a:srgbClr val="FF0000">
                    <a:alpha val="75000"/>
                  </a:srgbClr>
                </a:glow>
              </a:effectLst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NAVIS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Diagramma 3"/>
          <p:cNvGraphicFramePr/>
          <p:nvPr>
            <p:extLst>
              <p:ext uri="{D42A27DB-BD31-4B8C-83A1-F6EECF244321}">
                <p14:modId xmlns:p14="http://schemas.microsoft.com/office/powerpoint/2010/main" val="1598529765"/>
              </p:ext>
            </p:extLst>
          </p:nvPr>
        </p:nvGraphicFramePr>
        <p:xfrm>
          <a:off x="1219200" y="1447800"/>
          <a:ext cx="65913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8181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240" y="-26990"/>
            <a:ext cx="5110661" cy="78836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Arial"/>
                <a:cs typeface="Arial"/>
              </a:rPr>
              <a:t>Research Topics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5983" y="759157"/>
            <a:ext cx="6385985" cy="622545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Multi-GNSS signal processing and receiver designs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Precise positioning technologies (cm/mm levels of accuracy): DGNSS/RTK/PPP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Positioning reliability / security:</a:t>
            </a:r>
          </a:p>
          <a:p>
            <a:pPr marL="914400" lvl="1" indent="-514350"/>
            <a:r>
              <a:rPr lang="en-US" dirty="0" err="1">
                <a:latin typeface="Arial"/>
                <a:cs typeface="Arial"/>
              </a:rPr>
              <a:t>Ionospheric</a:t>
            </a:r>
            <a:r>
              <a:rPr lang="en-US" dirty="0">
                <a:latin typeface="Arial"/>
                <a:cs typeface="Arial"/>
              </a:rPr>
              <a:t> scintillation monitoring</a:t>
            </a:r>
          </a:p>
          <a:p>
            <a:pPr marL="914400" lvl="1" indent="-514350"/>
            <a:r>
              <a:rPr lang="en-US" dirty="0">
                <a:latin typeface="Arial"/>
                <a:cs typeface="Arial"/>
              </a:rPr>
              <a:t>GPS anti-spoofing and anti-jamming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Intelligent Transport System (ITS) and Location-Based Services (LBS)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9353"/>
          <a:stretch/>
        </p:blipFill>
        <p:spPr>
          <a:xfrm>
            <a:off x="6568426" y="5518147"/>
            <a:ext cx="2211891" cy="1312993"/>
          </a:xfrm>
          <a:prstGeom prst="rect">
            <a:avLst/>
          </a:prstGeom>
        </p:spPr>
      </p:pic>
      <p:pic>
        <p:nvPicPr>
          <p:cNvPr id="7" name="Picture 1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26" y="4187744"/>
            <a:ext cx="2211891" cy="133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26" y="2808228"/>
            <a:ext cx="2211891" cy="1379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46" y="34007"/>
            <a:ext cx="2546471" cy="2759103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BD9EF1-8A0F-A645-BD2D-93CC1D69F0AE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7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7603" y="24214"/>
            <a:ext cx="5483875" cy="6096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(1) NAVISOFT: Multi-GNSS Receiver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088173"/>
              </p:ext>
            </p:extLst>
          </p:nvPr>
        </p:nvGraphicFramePr>
        <p:xfrm>
          <a:off x="5216769" y="3587726"/>
          <a:ext cx="3536462" cy="3168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3" imgW="3048000" imgH="2730500" progId="Word.Document.12">
                  <p:link updateAutomatic="1"/>
                </p:oleObj>
              </mc:Choice>
              <mc:Fallback>
                <p:oleObj name="Document" r:id="rId3" imgW="3048000" imgH="2730500" progId="Word.Document.12">
                  <p:link updateAutomatic="1"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769" y="3587726"/>
                        <a:ext cx="3536462" cy="3168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91542" y="6163897"/>
            <a:ext cx="4552457" cy="7175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</a:pPr>
            <a:r>
              <a:rPr lang="en-US" sz="2000" b="1" dirty="0">
                <a:solidFill>
                  <a:srgbClr val="FF0000"/>
                </a:solidFill>
                <a:cs typeface="Arial" charset="0"/>
              </a:rPr>
              <a:t>GPS/GLONASS/Galileo/</a:t>
            </a:r>
            <a:r>
              <a:rPr lang="en-US" sz="2000" b="1" dirty="0" err="1">
                <a:solidFill>
                  <a:srgbClr val="FF0000"/>
                </a:solidFill>
                <a:cs typeface="Arial" charset="0"/>
              </a:rPr>
              <a:t>Beidou</a:t>
            </a:r>
            <a:r>
              <a:rPr lang="en-US" sz="2000" b="1" dirty="0">
                <a:solidFill>
                  <a:srgbClr val="FF0000"/>
                </a:solidFill>
                <a:cs typeface="Arial" charset="0"/>
              </a:rPr>
              <a:t>/QZSS multi-system solutions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588298"/>
              </p:ext>
            </p:extLst>
          </p:nvPr>
        </p:nvGraphicFramePr>
        <p:xfrm>
          <a:off x="665639" y="4267200"/>
          <a:ext cx="3595422" cy="2555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r:id="rId5" imgW="3644900" imgH="2590800" progId="Word.Document.12">
                  <p:link updateAutomatic="1"/>
                </p:oleObj>
              </mc:Choice>
              <mc:Fallback>
                <p:oleObj name="Document" r:id="rId5" imgW="3644900" imgH="2590800" progId="Word.Document.12">
                  <p:link updateAutomatic="1"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639" y="4267200"/>
                        <a:ext cx="3595422" cy="2555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6140450"/>
            <a:ext cx="4591538" cy="717550"/>
          </a:xfrm>
          <a:prstGeom prst="rect">
            <a:avLst/>
          </a:prstGeom>
          <a:solidFill>
            <a:srgbClr val="FFFF00"/>
          </a:solidFill>
          <a:ln w="9525">
            <a:solidFill>
              <a:srgbClr val="CCFFCC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</a:pPr>
            <a:r>
              <a:rPr lang="en-US" sz="2000" b="1" dirty="0">
                <a:solidFill>
                  <a:srgbClr val="3366FF"/>
                </a:solidFill>
                <a:cs typeface="Arial" charset="0"/>
              </a:rPr>
              <a:t>Among 50 first users </a:t>
            </a:r>
            <a:br>
              <a:rPr lang="en-US" sz="2000" b="1" dirty="0">
                <a:solidFill>
                  <a:srgbClr val="3366FF"/>
                </a:solidFill>
                <a:cs typeface="Arial" charset="0"/>
              </a:rPr>
            </a:br>
            <a:r>
              <a:rPr lang="en-US" sz="2000" b="1" dirty="0">
                <a:solidFill>
                  <a:srgbClr val="3366FF"/>
                </a:solidFill>
                <a:cs typeface="Arial" charset="0"/>
              </a:rPr>
              <a:t>of the Galileo system</a:t>
            </a:r>
          </a:p>
        </p:txBody>
      </p:sp>
      <p:pic>
        <p:nvPicPr>
          <p:cNvPr id="11" name="Picture 10" descr="https://scontent-a-pao.xx.fbcdn.net/hphotos-xpa1/t31.0-8/s960x960/10542406_706649786039693_5176410218179239779_o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0" y="601222"/>
            <a:ext cx="2987269" cy="366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BD9EF1-8A0F-A645-BD2D-93CC1D69F0AE}" type="slidenum">
              <a:rPr lang="en-US"/>
              <a:t>12</a:t>
            </a:fld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09600"/>
            <a:ext cx="3581400" cy="2895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rot="16200000">
            <a:off x="-1435555" y="2022644"/>
            <a:ext cx="35006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Some R&amp;D Results</a:t>
            </a:r>
            <a:endParaRPr lang="en-US" sz="2800" b="1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2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7665" y="24214"/>
            <a:ext cx="8501996" cy="6096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(2) NAVISIM: a GNSS software-based signal simulator 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-1435555" y="2022644"/>
            <a:ext cx="35006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Some R&amp;D Results</a:t>
            </a:r>
            <a:endParaRPr lang="en-US" sz="2800" b="1">
              <a:solidFill>
                <a:srgbClr val="00009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39" y="1225588"/>
            <a:ext cx="5974800" cy="4966394"/>
          </a:xfrm>
          <a:prstGeom prst="rect">
            <a:avLst/>
          </a:prstGeom>
        </p:spPr>
      </p:pic>
      <p:pic>
        <p:nvPicPr>
          <p:cNvPr id="7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3554" y="1786952"/>
            <a:ext cx="6992911" cy="4363741"/>
          </a:xfrm>
          <a:prstGeom prst="rect">
            <a:avLst/>
          </a:prstGeom>
        </p:spPr>
      </p:pic>
      <p:pic>
        <p:nvPicPr>
          <p:cNvPr id="8" name="Content Placeholder 3"/>
          <p:cNvPicPr>
            <a:picLocks/>
          </p:cNvPicPr>
          <p:nvPr/>
        </p:nvPicPr>
        <p:blipFill rotWithShape="1">
          <a:blip r:embed="rId4"/>
          <a:srcRect b="2149"/>
          <a:stretch/>
        </p:blipFill>
        <p:spPr>
          <a:xfrm>
            <a:off x="3316065" y="3203740"/>
            <a:ext cx="5760400" cy="360564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23139" y="473671"/>
            <a:ext cx="7861243" cy="572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/>
              <a:t>Low cost and flexible tool for receiver evalutation in different scenarios, </a:t>
            </a:r>
            <a:br>
              <a:rPr lang="en-US" sz="2000"/>
            </a:br>
            <a:r>
              <a:rPr lang="en-US" sz="2000"/>
              <a:t>as well as signal processing algorithm testing</a:t>
            </a:r>
          </a:p>
          <a:p>
            <a:pPr marL="0" indent="0" algn="ctr">
              <a:buFont typeface="Arial"/>
              <a:buNone/>
            </a:pPr>
            <a:endParaRPr lang="en-US" sz="200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89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2034" y="24214"/>
            <a:ext cx="8941966" cy="6096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(3) NAVISA: Precise GNSS RTK/PPP Receiver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35725" y="6203950"/>
            <a:ext cx="2133600" cy="365125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115B10-1D0A-244C-8D2E-6773D90DD774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pSp>
        <p:nvGrpSpPr>
          <p:cNvPr id="6" name="Content Placeholder 4"/>
          <p:cNvGrpSpPr>
            <a:grpSpLocks noGrp="1"/>
          </p:cNvGrpSpPr>
          <p:nvPr/>
        </p:nvGrpSpPr>
        <p:grpSpPr bwMode="auto">
          <a:xfrm>
            <a:off x="5547347" y="721408"/>
            <a:ext cx="3402978" cy="2724016"/>
            <a:chOff x="0" y="-26989"/>
            <a:chExt cx="8100602" cy="6858002"/>
          </a:xfrm>
        </p:grpSpPr>
        <p:pic>
          <p:nvPicPr>
            <p:cNvPr id="7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6988"/>
              <a:ext cx="5141913" cy="685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290" y="-26989"/>
              <a:ext cx="2958312" cy="2422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290" y="2395361"/>
              <a:ext cx="2958312" cy="2217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290" y="4613187"/>
              <a:ext cx="2958312" cy="2217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74943" y="625229"/>
            <a:ext cx="5318747" cy="5979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571500" indent="-5715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485900" indent="-5715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/>
            <a:r>
              <a:rPr lang="en-US" sz="2000" b="1" dirty="0">
                <a:solidFill>
                  <a:srgbClr val="000090"/>
                </a:solidFill>
                <a:ea typeface="Times New Roman" charset="0"/>
              </a:rPr>
              <a:t>A Precise GNSS Receiver: cm/mm levels of accuracy</a:t>
            </a:r>
          </a:p>
          <a:p>
            <a:pPr eaLnBrk="1" hangingPunct="1">
              <a:buFont typeface="Wingdings" charset="0"/>
              <a:buChar char="q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Positioning 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Supported systems: GPS / QZSS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Output format: NMEA, LLH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Output rate: 10 Hz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Mode: RTK or PPP</a:t>
            </a:r>
          </a:p>
          <a:p>
            <a:pPr eaLnBrk="1" hangingPunct="1">
              <a:buFont typeface="Wingdings" charset="0"/>
              <a:buChar char="q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Data storage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In memory storage 2 GB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Support </a:t>
            </a:r>
            <a:r>
              <a:rPr lang="en-US" sz="1900" dirty="0">
                <a:solidFill>
                  <a:srgbClr val="000090"/>
                </a:solidFill>
                <a:ea typeface="Times New Roman" charset="0"/>
                <a:cs typeface="ＭＳ Ｐゴシック" charset="0"/>
              </a:rPr>
              <a:t>external </a:t>
            </a: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SD Card</a:t>
            </a:r>
          </a:p>
          <a:p>
            <a:pPr eaLnBrk="1" hangingPunct="1">
              <a:buFont typeface="Wingdings" charset="0"/>
              <a:buChar char="q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Display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3.5</a:t>
            </a:r>
            <a:r>
              <a:rPr lang="ja-JP" altLang="en-US" sz="1900" dirty="0">
                <a:solidFill>
                  <a:srgbClr val="000090"/>
                </a:solidFill>
                <a:ea typeface="Times New Roman" charset="0"/>
              </a:rPr>
              <a:t>”</a:t>
            </a: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 touch screen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Up to 1024x768 resolution </a:t>
            </a:r>
          </a:p>
          <a:p>
            <a:pPr eaLnBrk="1" hangingPunct="1">
              <a:buFont typeface="Wingdings" charset="0"/>
              <a:buChar char="q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I/O Ports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Ethernet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USB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COM (RS232)</a:t>
            </a:r>
          </a:p>
          <a:p>
            <a:pPr eaLnBrk="1" hangingPunct="1">
              <a:buFont typeface="Wingdings" charset="0"/>
              <a:buChar char="q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Operating</a:t>
            </a:r>
          </a:p>
          <a:p>
            <a:pPr marL="1028700" lvl="2" indent="-460375" eaLnBrk="1" hangingPunct="1">
              <a:buFont typeface="Wingdings" charset="0"/>
              <a:buChar char="Ø"/>
            </a:pPr>
            <a:r>
              <a:rPr lang="en-US" sz="1900" dirty="0">
                <a:solidFill>
                  <a:srgbClr val="000090"/>
                </a:solidFill>
                <a:ea typeface="Times New Roman" charset="0"/>
              </a:rPr>
              <a:t>Charging Input: 7.25-7.45 VDC @ 0.4A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32748" y="3328630"/>
            <a:ext cx="3402979" cy="3529370"/>
            <a:chOff x="12157075" y="28003500"/>
            <a:chExt cx="10752138" cy="8499475"/>
          </a:xfrm>
          <a:effectLst>
            <a:outerShdw blurRad="63500" sx="102000" sy="102000" algn="ctr">
              <a:srgbClr val="000000">
                <a:alpha val="43000"/>
              </a:srgbClr>
            </a:outerShdw>
          </a:effectLst>
        </p:grpSpPr>
        <p:pic>
          <p:nvPicPr>
            <p:cNvPr id="13" name="Picture 40"/>
            <p:cNvPicPr>
              <a:picLocks noChangeAspect="1" noChangeArrowheads="1"/>
            </p:cNvPicPr>
            <p:nvPr/>
          </p:nvPicPr>
          <p:blipFill>
            <a:blip r:embed="rId6"/>
            <a:srcRect l="32379" t="27184" r="33604" b="26901"/>
            <a:stretch>
              <a:fillRect/>
            </a:stretch>
          </p:blipFill>
          <p:spPr bwMode="auto">
            <a:xfrm>
              <a:off x="12157075" y="32975550"/>
              <a:ext cx="5916613" cy="352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41"/>
            <p:cNvPicPr>
              <a:picLocks noChangeAspect="1" noChangeArrowheads="1"/>
            </p:cNvPicPr>
            <p:nvPr/>
          </p:nvPicPr>
          <p:blipFill>
            <a:blip r:embed="rId7"/>
            <a:srcRect l="10822" t="35938" r="45387" b="17448"/>
            <a:stretch>
              <a:fillRect/>
            </a:stretch>
          </p:blipFill>
          <p:spPr bwMode="auto">
            <a:xfrm>
              <a:off x="12165013" y="28003500"/>
              <a:ext cx="10744200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43"/>
            <p:cNvPicPr>
              <a:picLocks noChangeAspect="1" noChangeArrowheads="1"/>
            </p:cNvPicPr>
            <p:nvPr/>
          </p:nvPicPr>
          <p:blipFill>
            <a:blip r:embed="rId8"/>
            <a:srcRect l="34248" t="36980" r="39838" b="27605"/>
            <a:stretch>
              <a:fillRect/>
            </a:stretch>
          </p:blipFill>
          <p:spPr bwMode="auto">
            <a:xfrm>
              <a:off x="18073688" y="32975550"/>
              <a:ext cx="4835525" cy="350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Rectangle 15"/>
          <p:cNvSpPr/>
          <p:nvPr/>
        </p:nvSpPr>
        <p:spPr>
          <a:xfrm rot="16200000">
            <a:off x="-1435555" y="2022644"/>
            <a:ext cx="35006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Some R&amp;D Results</a:t>
            </a:r>
            <a:endParaRPr lang="en-US" sz="2800" b="1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724" y="-47936"/>
            <a:ext cx="8312399" cy="6096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(4) NAVINET: Prototype for Network RTK in Hanoi</a:t>
            </a:r>
          </a:p>
        </p:txBody>
      </p:sp>
      <p:pic>
        <p:nvPicPr>
          <p:cNvPr id="31" name="Picture 30" descr="Screen Shot 2015-11-16 at 2.41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3"/>
          <a:stretch/>
        </p:blipFill>
        <p:spPr>
          <a:xfrm>
            <a:off x="0" y="1764770"/>
            <a:ext cx="9144000" cy="5093230"/>
          </a:xfrm>
          <a:prstGeom prst="rect">
            <a:avLst/>
          </a:prstGeom>
        </p:spPr>
      </p:pic>
      <p:pic>
        <p:nvPicPr>
          <p:cNvPr id="32" name="Picture 31" descr="Screen Shot 2015-11-16 at 2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64770"/>
            <a:ext cx="1981200" cy="1952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 descr="Screen Shot 2015-11-16 at 2.50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566" y="4572000"/>
            <a:ext cx="2005233" cy="206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 descr="Screen Shot 2015-11-16 at 2.50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94234"/>
            <a:ext cx="2057400" cy="211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 descr="Screen Shot 2015-11-16 at 2.49.1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19600"/>
            <a:ext cx="2033573" cy="210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6" name="Group 35"/>
          <p:cNvGrpSpPr/>
          <p:nvPr/>
        </p:nvGrpSpPr>
        <p:grpSpPr>
          <a:xfrm>
            <a:off x="4038600" y="3352800"/>
            <a:ext cx="2362200" cy="2209800"/>
            <a:chOff x="4038600" y="3352800"/>
            <a:chExt cx="2362200" cy="220980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343400" y="3429000"/>
              <a:ext cx="1295400" cy="10668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648200" y="4013284"/>
              <a:ext cx="6226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rgbClr val="FF0000"/>
                  </a:solidFill>
                </a:rPr>
                <a:t>8.48 km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638800" y="4495800"/>
              <a:ext cx="685800" cy="3048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78186" y="4394284"/>
              <a:ext cx="6226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rgbClr val="FF0000"/>
                  </a:solidFill>
                </a:rPr>
                <a:t>3.65 km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5410200" y="4495800"/>
              <a:ext cx="228600" cy="381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452531" y="4572000"/>
              <a:ext cx="6434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rgbClr val="FF0000"/>
                  </a:solidFill>
                </a:rPr>
                <a:t>2.13 km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4419600" y="4495800"/>
              <a:ext cx="1219200" cy="106680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343400" y="3352800"/>
              <a:ext cx="76200" cy="2209800"/>
            </a:xfrm>
            <a:prstGeom prst="straightConnector1">
              <a:avLst/>
            </a:prstGeom>
            <a:ln>
              <a:solidFill>
                <a:srgbClr val="0000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4419600" y="4800600"/>
              <a:ext cx="1905000" cy="762000"/>
            </a:xfrm>
            <a:prstGeom prst="straightConnector1">
              <a:avLst/>
            </a:prstGeom>
            <a:ln>
              <a:solidFill>
                <a:srgbClr val="0000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419600" y="3429000"/>
              <a:ext cx="1905000" cy="1371600"/>
            </a:xfrm>
            <a:prstGeom prst="straightConnector1">
              <a:avLst/>
            </a:prstGeom>
            <a:ln>
              <a:solidFill>
                <a:srgbClr val="0000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038600" y="4343400"/>
              <a:ext cx="6226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rgbClr val="0000FF"/>
                  </a:solidFill>
                </a:rPr>
                <a:t>10.7 km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042224" y="3733800"/>
              <a:ext cx="5203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rgbClr val="0000FF"/>
                  </a:solidFill>
                </a:rPr>
                <a:t>12 km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48200" y="4876800"/>
              <a:ext cx="55436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rgbClr val="FF0000"/>
                  </a:solidFill>
                </a:rPr>
                <a:t>8.1 km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57800" y="5105400"/>
              <a:ext cx="6226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rgbClr val="0000FF"/>
                  </a:solidFill>
                </a:rPr>
                <a:t>10.5 km</a:t>
              </a:r>
            </a:p>
          </p:txBody>
        </p:sp>
      </p:grpSp>
      <p:pic>
        <p:nvPicPr>
          <p:cNvPr id="51" name="Picture 50" descr="Screen Shot 2015-11-16 at 2.49.5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938690"/>
            <a:ext cx="1828800" cy="194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2" name="Straight Arrow Connector 51"/>
          <p:cNvCxnSpPr/>
          <p:nvPr/>
        </p:nvCxnSpPr>
        <p:spPr>
          <a:xfrm flipH="1" flipV="1">
            <a:off x="3810000" y="2886060"/>
            <a:ext cx="457200" cy="390540"/>
          </a:xfrm>
          <a:prstGeom prst="straightConnector1">
            <a:avLst/>
          </a:prstGeom>
          <a:ln>
            <a:solidFill>
              <a:srgbClr val="CCFFCC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886200" y="5486400"/>
            <a:ext cx="457200" cy="685800"/>
          </a:xfrm>
          <a:prstGeom prst="straightConnector1">
            <a:avLst/>
          </a:prstGeom>
          <a:ln>
            <a:solidFill>
              <a:srgbClr val="CCFFCC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4" idx="2"/>
          </p:cNvCxnSpPr>
          <p:nvPr/>
        </p:nvCxnSpPr>
        <p:spPr>
          <a:xfrm flipV="1">
            <a:off x="5638800" y="3810000"/>
            <a:ext cx="1333500" cy="457200"/>
          </a:xfrm>
          <a:prstGeom prst="straightConnector1">
            <a:avLst/>
          </a:prstGeom>
          <a:ln>
            <a:solidFill>
              <a:srgbClr val="CCFFCC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324600" y="4800600"/>
            <a:ext cx="685800" cy="914400"/>
          </a:xfrm>
          <a:prstGeom prst="straightConnector1">
            <a:avLst/>
          </a:prstGeom>
          <a:ln>
            <a:solidFill>
              <a:srgbClr val="CCFFCC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38700" y="519496"/>
            <a:ext cx="9043530" cy="5721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/>
              <a:t>Based on NAVISA: a small RTK network was set up, which provide:</a:t>
            </a:r>
          </a:p>
          <a:p>
            <a:pPr marL="0" indent="0" algn="ctr">
              <a:buNone/>
            </a:pPr>
            <a:r>
              <a:rPr lang="en-US" sz="2000">
                <a:solidFill>
                  <a:srgbClr val="3366FF"/>
                </a:solidFill>
              </a:rPr>
              <a:t>(1) RTCM stream via NTRIP Caster;</a:t>
            </a:r>
            <a:r>
              <a:rPr lang="en-US" sz="2000"/>
              <a:t> </a:t>
            </a:r>
            <a:r>
              <a:rPr lang="en-US" sz="2000">
                <a:solidFill>
                  <a:schemeClr val="accent2">
                    <a:lumMod val="75000"/>
                  </a:schemeClr>
                </a:solidFill>
              </a:rPr>
              <a:t>(2) RINEX files for post processing; </a:t>
            </a:r>
          </a:p>
          <a:p>
            <a:pPr marL="0" indent="0" algn="ctr">
              <a:buNone/>
            </a:pPr>
            <a:r>
              <a:rPr lang="en-US" sz="2000"/>
              <a:t>(3) IGS products;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(4) Post-Processing Postioning for registered users  </a:t>
            </a:r>
          </a:p>
        </p:txBody>
      </p:sp>
    </p:spTree>
    <p:extLst>
      <p:ext uri="{BB962C8B-B14F-4D97-AF65-F5344CB8AC3E}">
        <p14:creationId xmlns:p14="http://schemas.microsoft.com/office/powerpoint/2010/main" val="378484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8 at 1.46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730"/>
            <a:ext cx="9144000" cy="5532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900" y="138605"/>
            <a:ext cx="874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90"/>
                </a:solidFill>
              </a:rPr>
              <a:t>RINEX files of all the stations are uploaded to the data centre deployed on Microsoft Cloud service – Azure; Available at </a:t>
            </a:r>
            <a:r>
              <a:rPr lang="en-US">
                <a:solidFill>
                  <a:srgbClr val="000090"/>
                </a:solidFill>
                <a:hlinkClick r:id="rId3"/>
              </a:rPr>
              <a:t>http://navis.hust.edu.vn/navinet</a:t>
            </a:r>
            <a:r>
              <a:rPr lang="en-US">
                <a:solidFill>
                  <a:srgbClr val="000090"/>
                </a:solidFill>
              </a:rPr>
              <a:t> (Vietnamese/English/Italian)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Good source for low latitude ionospheric studies!!! </a:t>
            </a:r>
          </a:p>
        </p:txBody>
      </p:sp>
    </p:spTree>
    <p:extLst>
      <p:ext uri="{BB962C8B-B14F-4D97-AF65-F5344CB8AC3E}">
        <p14:creationId xmlns:p14="http://schemas.microsoft.com/office/powerpoint/2010/main" val="42649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587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118"/>
            <a:ext cx="9191121" cy="6125882"/>
          </a:xfrm>
          <a:prstGeom prst="rect">
            <a:avLst/>
          </a:prstGeom>
        </p:spPr>
      </p:pic>
      <p:pic>
        <p:nvPicPr>
          <p:cNvPr id="14" name="Picture 13" descr="IMG_58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" y="847558"/>
            <a:ext cx="3364404" cy="22423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44193"/>
            <a:ext cx="9144000" cy="6096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rial" charset="0"/>
                <a:ea typeface="ＭＳ Ｐゴシック" charset="0"/>
              </a:rPr>
              <a:t>1</a:t>
            </a:r>
            <a:r>
              <a:rPr lang="en-US" sz="2400" b="1" baseline="30000" dirty="0">
                <a:latin typeface="Arial" charset="0"/>
                <a:ea typeface="ＭＳ Ｐゴシック" charset="0"/>
              </a:rPr>
              <a:t>st</a:t>
            </a:r>
            <a:r>
              <a:rPr lang="en-US" sz="2400" b="1" dirty="0">
                <a:latin typeface="Arial" charset="0"/>
                <a:ea typeface="ＭＳ Ｐゴシック" charset="0"/>
              </a:rPr>
              <a:t> Prize of the biggest Vietnam IT product </a:t>
            </a:r>
            <a:br>
              <a:rPr lang="en-US" sz="2400" b="1" dirty="0">
                <a:latin typeface="Arial" charset="0"/>
                <a:ea typeface="ＭＳ Ｐゴシック" charset="0"/>
              </a:rPr>
            </a:br>
            <a:r>
              <a:rPr lang="en-US" sz="2400" b="1" dirty="0">
                <a:latin typeface="Arial" charset="0"/>
                <a:ea typeface="ＭＳ Ｐゴシック" charset="0"/>
              </a:rPr>
              <a:t>competition in 2015!</a:t>
            </a:r>
            <a:br>
              <a:rPr lang="en-US" sz="2400" b="1" dirty="0">
                <a:latin typeface="Arial" charset="0"/>
                <a:ea typeface="ＭＳ Ｐゴシック" charset="0"/>
              </a:rPr>
            </a:br>
            <a:endParaRPr lang="en-US" sz="2400" b="1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2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201"/>
          <a:stretch/>
        </p:blipFill>
        <p:spPr>
          <a:xfrm>
            <a:off x="1163277" y="1791325"/>
            <a:ext cx="5007643" cy="2351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08" y="4238258"/>
            <a:ext cx="5007643" cy="2573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344" y="2702046"/>
            <a:ext cx="2286000" cy="406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6200000">
            <a:off x="-1435555" y="2022644"/>
            <a:ext cx="35006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Some R&amp;D Results</a:t>
            </a:r>
            <a:endParaRPr lang="en-US" sz="2800" b="1">
              <a:solidFill>
                <a:srgbClr val="00009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310" y="24214"/>
            <a:ext cx="7446528" cy="6096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(5) NAVISTAR: Vehicle Monitoring System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76394" y="519496"/>
            <a:ext cx="8505835" cy="572183"/>
          </a:xfrm>
        </p:spPr>
        <p:txBody>
          <a:bodyPr>
            <a:noAutofit/>
          </a:bodyPr>
          <a:lstStyle/>
          <a:p>
            <a:r>
              <a:rPr lang="en-US" sz="2000"/>
              <a:t>The first 20 organizations got the license from the Ministry of Transport for providing this service (the 2014 National Standard QCVN 31: 2014)</a:t>
            </a:r>
          </a:p>
          <a:p>
            <a:r>
              <a:rPr lang="en-US" sz="2000"/>
              <a:t>Since November 2015: ~1000 users using the service.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93550" y="3391117"/>
            <a:ext cx="31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Black-box installed on vehicles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6843" y="5145280"/>
            <a:ext cx="299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0090"/>
                </a:solidFill>
              </a:rPr>
              <a:t>Data centre / Server program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99157" y="5190808"/>
            <a:ext cx="17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0090"/>
                </a:solidFill>
              </a:rPr>
              <a:t>Smartphone app</a:t>
            </a:r>
          </a:p>
        </p:txBody>
      </p:sp>
    </p:spTree>
    <p:extLst>
      <p:ext uri="{BB962C8B-B14F-4D97-AF65-F5344CB8AC3E}">
        <p14:creationId xmlns:p14="http://schemas.microsoft.com/office/powerpoint/2010/main" val="89984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t="9242" r="8367" b="4104"/>
          <a:stretch/>
        </p:blipFill>
        <p:spPr bwMode="auto">
          <a:xfrm>
            <a:off x="5319058" y="515470"/>
            <a:ext cx="3850341" cy="268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" y="0"/>
            <a:ext cx="9677400" cy="48736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(6) Collaborations on Signal and Ionopheric Monitoring 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-152400" y="685800"/>
            <a:ext cx="5791428" cy="3622274"/>
          </a:xfrm>
        </p:spPr>
        <p:txBody>
          <a:bodyPr>
            <a:normAutofit/>
          </a:bodyPr>
          <a:lstStyle/>
          <a:p>
            <a:pPr marL="641350" lvl="1" indent="-457200" eaLnBrk="1" hangingPunct="1">
              <a:spcBef>
                <a:spcPct val="30000"/>
              </a:spcBef>
              <a:spcAft>
                <a:spcPct val="30000"/>
              </a:spcAft>
              <a:buFont typeface="Wingdings" charset="2"/>
              <a:buChar char="Ø"/>
              <a:tabLst>
                <a:tab pos="363538" algn="l"/>
              </a:tabLst>
            </a:pPr>
            <a:r>
              <a:rPr lang="en-US" sz="1800" b="1" dirty="0">
                <a:solidFill>
                  <a:srgbClr val="FF6600"/>
                </a:solidFill>
              </a:rPr>
              <a:t>JAXA</a:t>
            </a:r>
            <a:r>
              <a:rPr lang="en-US" sz="1800" dirty="0"/>
              <a:t> (Japan Aerospace Exploration Agency) signal monitoring station since 2012</a:t>
            </a:r>
          </a:p>
          <a:p>
            <a:pPr marL="641350" lvl="1" indent="-457200" eaLnBrk="1" hangingPunct="1">
              <a:spcBef>
                <a:spcPct val="30000"/>
              </a:spcBef>
              <a:spcAft>
                <a:spcPct val="30000"/>
              </a:spcAft>
              <a:buFont typeface="Wingdings" charset="2"/>
              <a:buChar char="Ø"/>
              <a:tabLst>
                <a:tab pos="363538" algn="l"/>
              </a:tabLst>
            </a:pPr>
            <a:r>
              <a:rPr lang="en-US" sz="1800" b="1" dirty="0">
                <a:solidFill>
                  <a:srgbClr val="FF6600"/>
                </a:solidFill>
              </a:rPr>
              <a:t>ESA</a:t>
            </a:r>
            <a:r>
              <a:rPr lang="en-US" sz="1800" dirty="0"/>
              <a:t> (European Space Agency) station since 2013</a:t>
            </a:r>
          </a:p>
          <a:p>
            <a:pPr marL="641350" lvl="1" indent="-457200" eaLnBrk="1" hangingPunct="1">
              <a:spcBef>
                <a:spcPct val="30000"/>
              </a:spcBef>
              <a:spcAft>
                <a:spcPct val="30000"/>
              </a:spcAft>
              <a:buFont typeface="Wingdings" charset="2"/>
              <a:buChar char="Ø"/>
              <a:tabLst>
                <a:tab pos="363538" algn="l"/>
              </a:tabLst>
            </a:pPr>
            <a:r>
              <a:rPr lang="en-US" sz="1800" b="1" dirty="0">
                <a:solidFill>
                  <a:srgbClr val="FF6600"/>
                </a:solidFill>
              </a:rPr>
              <a:t>JRC-IPSC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(The Institute for the Protection and Security of the Citizen of the European Commission Joint Research Centre) for monitoring ionosphere scintillation events.</a:t>
            </a:r>
          </a:p>
          <a:p>
            <a:pPr marL="641350" lvl="1" indent="-457200">
              <a:spcBef>
                <a:spcPct val="30000"/>
              </a:spcBef>
              <a:spcAft>
                <a:spcPct val="30000"/>
              </a:spcAft>
              <a:buFont typeface="Wingdings" charset="2"/>
              <a:buChar char="Ø"/>
              <a:tabLst>
                <a:tab pos="363538" algn="l"/>
              </a:tabLst>
            </a:pPr>
            <a:r>
              <a:rPr lang="en-US" sz="1800" b="1" dirty="0">
                <a:solidFill>
                  <a:srgbClr val="FF6600"/>
                </a:solidFill>
              </a:rPr>
              <a:t>INGV (Istituto Nazionale di Geofisica e Vulcanologia)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6600"/>
                </a:solidFill>
              </a:rPr>
              <a:t>ISMB </a:t>
            </a:r>
            <a:r>
              <a:rPr lang="en-US" sz="1800" dirty="0"/>
              <a:t>and</a:t>
            </a:r>
            <a:r>
              <a:rPr lang="en-US" sz="1800" dirty="0">
                <a:solidFill>
                  <a:srgbClr val="FF6600"/>
                </a:solidFill>
              </a:rPr>
              <a:t> Polito</a:t>
            </a:r>
            <a:r>
              <a:rPr lang="en-US" sz="1800" dirty="0"/>
              <a:t> on GINESTRA / ERICA projects funded by ESA</a:t>
            </a:r>
            <a:endParaRPr lang="en-US" sz="4400" dirty="0"/>
          </a:p>
        </p:txBody>
      </p:sp>
      <p:pic>
        <p:nvPicPr>
          <p:cNvPr id="6" name="Picture 5" descr="DSC_0063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00400"/>
            <a:ext cx="2615371" cy="36576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41" y="4267200"/>
            <a:ext cx="4492359" cy="245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6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28600" y="198438"/>
            <a:ext cx="9601200" cy="411162"/>
          </a:xfrm>
        </p:spPr>
        <p:txBody>
          <a:bodyPr>
            <a:noAutofit/>
          </a:bodyPr>
          <a:lstStyle/>
          <a:p>
            <a:r>
              <a:rPr lang="en-US" sz="3600" b="1" dirty="0"/>
              <a:t>Multi-GNSS Environment in SEA region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1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52" y="759770"/>
            <a:ext cx="9099948" cy="609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3124200" y="2590800"/>
            <a:ext cx="562819" cy="562781"/>
          </a:xfrm>
          <a:prstGeom prst="ellipse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91000" y="1752600"/>
            <a:ext cx="995785" cy="369332"/>
          </a:xfrm>
          <a:prstGeom prst="rect">
            <a:avLst/>
          </a:prstGeom>
          <a:solidFill>
            <a:srgbClr val="FFFF00"/>
          </a:solidFill>
          <a:ln>
            <a:solidFill>
              <a:srgbClr val="CCFFCC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Vietnam</a:t>
            </a:r>
          </a:p>
        </p:txBody>
      </p:sp>
      <p:cxnSp>
        <p:nvCxnSpPr>
          <p:cNvPr id="12" name="Straight Arrow Connector 11"/>
          <p:cNvCxnSpPr>
            <a:stCxn id="10" idx="7"/>
            <a:endCxn id="11" idx="2"/>
          </p:cNvCxnSpPr>
          <p:nvPr/>
        </p:nvCxnSpPr>
        <p:spPr>
          <a:xfrm flipV="1">
            <a:off x="3604596" y="2121932"/>
            <a:ext cx="1084297" cy="551285"/>
          </a:xfrm>
          <a:prstGeom prst="straightConnector1">
            <a:avLst/>
          </a:prstGeom>
          <a:ln>
            <a:solidFill>
              <a:srgbClr val="CCFF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14606" y="6503099"/>
            <a:ext cx="145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Source: MGA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5486399" y="1752600"/>
            <a:ext cx="3331093" cy="1984848"/>
          </a:xfrm>
          <a:prstGeom prst="wedgeEllipseCallout">
            <a:avLst>
              <a:gd name="adj1" fmla="val -103226"/>
              <a:gd name="adj2" fmla="val 1637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Big GNSS market:</a:t>
            </a:r>
          </a:p>
          <a:p>
            <a:r>
              <a:rPr lang="en-US" sz="1600" dirty="0">
                <a:solidFill>
                  <a:srgbClr val="000090"/>
                </a:solidFill>
              </a:rPr>
              <a:t>Transport (ITS, traffic safety)</a:t>
            </a:r>
          </a:p>
          <a:p>
            <a:r>
              <a:rPr lang="en-US" sz="1600" dirty="0">
                <a:solidFill>
                  <a:srgbClr val="000090"/>
                </a:solidFill>
              </a:rPr>
              <a:t>Environment monitoring (landslide, tsunami…)</a:t>
            </a:r>
          </a:p>
          <a:p>
            <a:r>
              <a:rPr lang="en-US" sz="1600" dirty="0">
                <a:solidFill>
                  <a:srgbClr val="000090"/>
                </a:solidFill>
              </a:rPr>
              <a:t>Location based services 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152400" y="1143000"/>
            <a:ext cx="3276600" cy="1371600"/>
          </a:xfrm>
          <a:prstGeom prst="wedgeEllipseCallout">
            <a:avLst>
              <a:gd name="adj1" fmla="val 35707"/>
              <a:gd name="adj2" fmla="val 61766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The region:</a:t>
            </a:r>
          </a:p>
          <a:p>
            <a:r>
              <a:rPr lang="en-US" sz="1600" dirty="0">
                <a:solidFill>
                  <a:srgbClr val="000090"/>
                </a:solidFill>
              </a:rPr>
              <a:t>10 countries</a:t>
            </a:r>
          </a:p>
          <a:p>
            <a:r>
              <a:rPr lang="en-US" sz="1600" dirty="0">
                <a:solidFill>
                  <a:srgbClr val="000090"/>
                </a:solidFill>
              </a:rPr>
              <a:t>625 million people</a:t>
            </a:r>
          </a:p>
          <a:p>
            <a:r>
              <a:rPr lang="en-US" sz="1600" dirty="0">
                <a:solidFill>
                  <a:srgbClr val="000090"/>
                </a:solidFill>
              </a:rPr>
              <a:t>Fast GDP growth </a:t>
            </a: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3048000" y="4038599"/>
            <a:ext cx="4343400" cy="1300611"/>
          </a:xfrm>
          <a:prstGeom prst="wedgeEllipseCallout">
            <a:avLst>
              <a:gd name="adj1" fmla="val -35103"/>
              <a:gd name="adj2" fmla="val -96052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Satellite Navigation: </a:t>
            </a:r>
          </a:p>
          <a:p>
            <a:r>
              <a:rPr lang="en-US" sz="1600" dirty="0">
                <a:solidFill>
                  <a:srgbClr val="000090"/>
                </a:solidFill>
              </a:rPr>
              <a:t>Access to almost the GNSS/RNSS systems</a:t>
            </a:r>
          </a:p>
          <a:p>
            <a:r>
              <a:rPr lang="en-US" sz="1600" dirty="0">
                <a:solidFill>
                  <a:srgbClr val="000090"/>
                </a:solidFill>
              </a:rPr>
              <a:t>Do not own any GNSS/RNSS</a:t>
            </a:r>
          </a:p>
        </p:txBody>
      </p:sp>
    </p:spTree>
    <p:extLst>
      <p:ext uri="{BB962C8B-B14F-4D97-AF65-F5344CB8AC3E}">
        <p14:creationId xmlns:p14="http://schemas.microsoft.com/office/powerpoint/2010/main" val="179050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ilteredSignalSpectr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4" y="3733800"/>
            <a:ext cx="4187826" cy="3096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0"/>
            <a:ext cx="8991600" cy="1066800"/>
          </a:xfrm>
        </p:spPr>
        <p:txBody>
          <a:bodyPr>
            <a:normAutofit/>
          </a:bodyPr>
          <a:lstStyle/>
          <a:p>
            <a:r>
              <a:rPr lang="en-US" sz="2400" dirty="0" err="1"/>
              <a:t>Ionospheric</a:t>
            </a:r>
            <a:r>
              <a:rPr lang="en-US" sz="2400" dirty="0"/>
              <a:t> scintillation monitoring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BD9EF1-8A0F-A645-BD2D-93CC1D69F0AE}" type="slidenum">
              <a:rPr lang="en-US"/>
              <a:t>20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9988" y="3352800"/>
            <a:ext cx="8991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Reduce the effect of interference:</a:t>
            </a:r>
          </a:p>
        </p:txBody>
      </p:sp>
      <p:pic>
        <p:nvPicPr>
          <p:cNvPr id="3" name="Picture 2" descr="InterferedSignalsSpectru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3768619"/>
            <a:ext cx="4191000" cy="309834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155141" y="4800600"/>
            <a:ext cx="838200" cy="6858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97941" y="5410200"/>
            <a:ext cx="1776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Filter out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the interference </a:t>
            </a:r>
          </a:p>
        </p:txBody>
      </p:sp>
      <p:pic>
        <p:nvPicPr>
          <p:cNvPr id="2" name="Picture 1" descr="S4_plo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48"/>
          <a:stretch/>
        </p:blipFill>
        <p:spPr>
          <a:xfrm>
            <a:off x="264387" y="428011"/>
            <a:ext cx="4315968" cy="2924789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" name="Picture 3" descr="Skyplot_Scintillatio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1" b="7638"/>
          <a:stretch/>
        </p:blipFill>
        <p:spPr>
          <a:xfrm>
            <a:off x="4803648" y="461772"/>
            <a:ext cx="4340352" cy="2929351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69954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Dropbox\Dropbox\Polito docs\Polito\Internship\PVT new set - working - GLOGPS\constfa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04" y="251735"/>
            <a:ext cx="4179661" cy="349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-57708"/>
            <a:ext cx="9144000" cy="5592242"/>
          </a:xfrm>
        </p:spPr>
        <p:txBody>
          <a:bodyPr>
            <a:normAutofit/>
          </a:bodyPr>
          <a:lstStyle/>
          <a:p>
            <a:r>
              <a:rPr lang="en-US" sz="2800" dirty="0" err="1"/>
              <a:t>Anti-spoofing and intergrity research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 descr="E:\Dropbox\Dropbox\Polito docs\Polito\Internship\Aiding ARAIM\Data_decoding_and_PVT_computation_client\aaraim test results\badclien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34" y="3341739"/>
            <a:ext cx="4011295" cy="343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E:\Dropbox\Dropbox\Polito docs\Polito\Internship\Aiding ARAIM\Data_decoding_and_PVT_computation_client\aaraim test results\excludedclient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61" y="3403969"/>
            <a:ext cx="3940493" cy="33778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>
          <a:xfrm>
            <a:off x="3304834" y="4027539"/>
            <a:ext cx="990600" cy="7620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1751972" y="3646539"/>
            <a:ext cx="1219200" cy="914400"/>
          </a:xfrm>
          <a:prstGeom prst="wedgeRectCallout">
            <a:avLst>
              <a:gd name="adj1" fmla="val 79492"/>
              <a:gd name="adj2" fmla="val 2743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Faulty position fixes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3581"/>
            <a:ext cx="4304477" cy="301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05234" y="6131869"/>
            <a:ext cx="2133600" cy="365125"/>
          </a:xfrm>
        </p:spPr>
        <p:txBody>
          <a:bodyPr/>
          <a:lstStyle/>
          <a:p>
            <a:fld id="{B9BD9EF1-8A0F-A645-BD2D-93CC1D69F0AE}" type="slidenum">
              <a:rPr lang="en-US"/>
              <a:t>21</a:t>
            </a:fld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541179" y="1539832"/>
            <a:ext cx="591681" cy="612594"/>
          </a:xfrm>
          <a:prstGeom prst="rightArrow">
            <a:avLst/>
          </a:prstGeom>
          <a:solidFill>
            <a:srgbClr val="FFFF00"/>
          </a:solidFill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435142" y="4697459"/>
            <a:ext cx="591681" cy="612594"/>
          </a:xfrm>
          <a:prstGeom prst="rightArrow">
            <a:avLst/>
          </a:prstGeom>
          <a:solidFill>
            <a:srgbClr val="FFFF00"/>
          </a:solidFill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0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51576F-FBEA-AC4A-9E98-3AEA8CE275F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5" name="Picture 4" descr="Screen Shot 2014-09-11 at 10.2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75203"/>
            <a:ext cx="4681538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Shot 2014-09-11 at 10.29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494720"/>
            <a:ext cx="42291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310" y="24214"/>
            <a:ext cx="8405320" cy="6096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Jamming problems: mobile jammer installed on vehicles</a:t>
            </a:r>
          </a:p>
        </p:txBody>
      </p:sp>
    </p:spTree>
    <p:extLst>
      <p:ext uri="{BB962C8B-B14F-4D97-AF65-F5344CB8AC3E}">
        <p14:creationId xmlns:p14="http://schemas.microsoft.com/office/powerpoint/2010/main" val="95301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4-17 at 9.55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6" y="1414308"/>
            <a:ext cx="7861300" cy="521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Shot 2014-09-11 at 10.16.4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68"/>
          <a:stretch/>
        </p:blipFill>
        <p:spPr bwMode="auto">
          <a:xfrm>
            <a:off x="3078609" y="379844"/>
            <a:ext cx="6065391" cy="5300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26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7 at 12.28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428"/>
            <a:ext cx="8686800" cy="552343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94860"/>
            <a:ext cx="335280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062" y="4504660"/>
            <a:ext cx="3332538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4310" y="24214"/>
            <a:ext cx="8405320" cy="609600"/>
          </a:xfrm>
        </p:spPr>
        <p:txBody>
          <a:bodyPr>
            <a:noAutofit/>
          </a:bodyPr>
          <a:lstStyle/>
          <a:p>
            <a:pPr algn="l"/>
            <a:r>
              <a:rPr lang="en-US" sz="2400" b="1">
                <a:solidFill>
                  <a:srgbClr val="FF0000"/>
                </a:solidFill>
                <a:latin typeface="Arial" charset="0"/>
                <a:ea typeface="ＭＳ Ｐゴシック" charset="0"/>
              </a:rPr>
              <a:t>Spoofing problems</a:t>
            </a:r>
            <a:endParaRPr lang="en-US" sz="2400" b="1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5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58100" y="6601968"/>
            <a:ext cx="480060" cy="237744"/>
          </a:xfrm>
        </p:spPr>
        <p:txBody>
          <a:bodyPr/>
          <a:lstStyle/>
          <a:p>
            <a:fld id="{CA8D9AD5-F248-4919-864A-CFD76CC027D6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r="35008" b="5495"/>
          <a:stretch/>
        </p:blipFill>
        <p:spPr bwMode="auto">
          <a:xfrm>
            <a:off x="2856215" y="1496783"/>
            <a:ext cx="6143945" cy="4078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496783"/>
            <a:ext cx="2784296" cy="4078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5" y="334994"/>
            <a:ext cx="6589257" cy="4306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839" y="2305230"/>
            <a:ext cx="5719185" cy="41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7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9786"/>
          </a:xfr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International Cooperations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372" y="135488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>
                <a:latin typeface="Arial"/>
                <a:cs typeface="Arial"/>
              </a:rPr>
              <a:t>Cooperations with Europe partners: </a:t>
            </a:r>
          </a:p>
          <a:p>
            <a:pPr lvl="1"/>
            <a:r>
              <a:rPr lang="en-US" sz="2400">
                <a:latin typeface="Arial"/>
                <a:cs typeface="Arial"/>
              </a:rPr>
              <a:t>Universities: Polito, UPC, UFC… </a:t>
            </a:r>
          </a:p>
          <a:p>
            <a:pPr lvl="1"/>
            <a:r>
              <a:rPr lang="en-US" sz="2400">
                <a:latin typeface="Arial"/>
                <a:cs typeface="Arial"/>
              </a:rPr>
              <a:t>Organization/Institution: JRC, ESA, ISMB, INGV…</a:t>
            </a:r>
          </a:p>
          <a:p>
            <a:r>
              <a:rPr lang="en-US" sz="2800">
                <a:latin typeface="Arial"/>
                <a:cs typeface="Arial"/>
              </a:rPr>
              <a:t>Cooperation with Japan: </a:t>
            </a:r>
          </a:p>
          <a:p>
            <a:pPr lvl="1"/>
            <a:r>
              <a:rPr lang="en-US" sz="2400">
                <a:latin typeface="Arial"/>
                <a:cs typeface="Arial"/>
              </a:rPr>
              <a:t>JAXA, universities…</a:t>
            </a:r>
          </a:p>
          <a:p>
            <a:r>
              <a:rPr lang="en-US" sz="2800">
                <a:latin typeface="Arial"/>
                <a:cs typeface="Arial"/>
              </a:rPr>
              <a:t>Cooperation with Australia: </a:t>
            </a:r>
          </a:p>
          <a:p>
            <a:pPr lvl="1"/>
            <a:r>
              <a:rPr lang="en-US" sz="2000">
                <a:latin typeface="Arial"/>
                <a:cs typeface="Arial"/>
              </a:rPr>
              <a:t>University of New South Wales (UNSW)…</a:t>
            </a:r>
          </a:p>
          <a:p>
            <a:r>
              <a:rPr lang="en-US" sz="2800">
                <a:latin typeface="Arial"/>
                <a:cs typeface="Arial"/>
              </a:rPr>
              <a:t>Cooperation with ASEAN Member States:</a:t>
            </a:r>
          </a:p>
          <a:p>
            <a:pPr lvl="1"/>
            <a:r>
              <a:rPr lang="en-US" sz="2400">
                <a:latin typeface="Arial"/>
                <a:cs typeface="Arial"/>
              </a:rPr>
              <a:t>via bi-lateral, multi-lateral projects, and regional orgnizations such as SCOSA, MGA…</a:t>
            </a:r>
          </a:p>
          <a:p>
            <a:r>
              <a:rPr lang="en-US" sz="2800">
                <a:latin typeface="Arial"/>
                <a:cs typeface="Arial"/>
              </a:rPr>
              <a:t>Member of Multi-GNSS Asia (MGA)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83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6341"/>
          <a:stretch/>
        </p:blipFill>
        <p:spPr>
          <a:xfrm>
            <a:off x="381000" y="0"/>
            <a:ext cx="8458200" cy="3214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4399"/>
          <a:stretch/>
        </p:blipFill>
        <p:spPr>
          <a:xfrm>
            <a:off x="381000" y="3276600"/>
            <a:ext cx="8458200" cy="35434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154" y="2362200"/>
            <a:ext cx="906553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The 4</a:t>
            </a:r>
            <a:r>
              <a:rPr lang="en-US" sz="2600" b="1" baseline="300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th</a:t>
            </a:r>
            <a:r>
              <a:rPr lang="en-US" sz="26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Asian-Oceania Regional Workshop on GNSS</a:t>
            </a:r>
          </a:p>
          <a:p>
            <a:pPr algn="ctr"/>
            <a:r>
              <a:rPr lang="en-US" sz="26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8-10 December 2012, Kuala Lumpur, Malaysia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381000" y="-228600"/>
            <a:ext cx="99060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Organize international workshops, conferences</a:t>
            </a:r>
          </a:p>
        </p:txBody>
      </p:sp>
    </p:spTree>
    <p:extLst>
      <p:ext uri="{BB962C8B-B14F-4D97-AF65-F5344CB8AC3E}">
        <p14:creationId xmlns:p14="http://schemas.microsoft.com/office/powerpoint/2010/main" val="1139185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1 at 1.26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92"/>
            <a:ext cx="9144000" cy="34946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191" y="2730974"/>
            <a:ext cx="906553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The 5</a:t>
            </a:r>
            <a:r>
              <a:rPr lang="en-US" sz="2600" b="1" baseline="300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th</a:t>
            </a:r>
            <a:r>
              <a:rPr lang="en-US" sz="26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Asian-Oceania Regional Workshop on GNSS</a:t>
            </a:r>
          </a:p>
          <a:p>
            <a:pPr algn="ctr"/>
            <a:r>
              <a:rPr lang="en-US" sz="26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1-3 December 2013, Hanoi, Vietnam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3071"/>
            <a:ext cx="4445342" cy="2660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58" y="3963873"/>
            <a:ext cx="4545541" cy="2660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761056"/>
            <a:ext cx="906553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Summer School on: “Multi-GNSS Environment for Sustainable Development”, 9-13 September 2013, Hoi An City, Vietnam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9BD9EF1-8A0F-A645-BD2D-93CC1D69F0AE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05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6007"/>
          <a:stretch/>
        </p:blipFill>
        <p:spPr>
          <a:xfrm>
            <a:off x="3638" y="119290"/>
            <a:ext cx="9144000" cy="3462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048"/>
          <a:stretch/>
        </p:blipFill>
        <p:spPr>
          <a:xfrm>
            <a:off x="0" y="3667125"/>
            <a:ext cx="4719017" cy="3343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-4384" t="42152" r="-769" b="5875"/>
          <a:stretch/>
        </p:blipFill>
        <p:spPr>
          <a:xfrm>
            <a:off x="4724807" y="3657600"/>
            <a:ext cx="4419193" cy="3276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" y="2460248"/>
            <a:ext cx="77724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The 6</a:t>
            </a:r>
            <a:r>
              <a:rPr lang="en-US" sz="2600" b="1" baseline="300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th</a:t>
            </a:r>
            <a:r>
              <a:rPr lang="en-US" sz="2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Asian-Oceania Regional Workshop on GNSS</a:t>
            </a:r>
          </a:p>
          <a:p>
            <a:pPr algn="ctr"/>
            <a:r>
              <a:rPr lang="en-US" sz="26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9-11 October 2014, Phuket, Thailand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3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5" y="0"/>
            <a:ext cx="848462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3815" y="5730949"/>
            <a:ext cx="1881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Image courtersy of Alain Suskind (Septentrio)</a:t>
            </a:r>
          </a:p>
        </p:txBody>
      </p:sp>
    </p:spTree>
    <p:extLst>
      <p:ext uri="{BB962C8B-B14F-4D97-AF65-F5344CB8AC3E}">
        <p14:creationId xmlns:p14="http://schemas.microsoft.com/office/powerpoint/2010/main" val="3409647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2-29 at 6.5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7870411" cy="57239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75" y="4998128"/>
            <a:ext cx="7975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67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Screen Shot 2014-11-28 at 9.40.05 am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Screen Shot 2014-11-28 at 9.39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971800"/>
            <a:ext cx="7924800" cy="1629035"/>
          </a:xfrm>
          <a:prstGeom prst="rect">
            <a:avLst/>
          </a:prstGeom>
          <a:ln>
            <a:solidFill>
              <a:srgbClr val="FF66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Recognition from international organizations</a:t>
            </a:r>
          </a:p>
        </p:txBody>
      </p:sp>
    </p:spTree>
    <p:extLst>
      <p:ext uri="{BB962C8B-B14F-4D97-AF65-F5344CB8AC3E}">
        <p14:creationId xmlns:p14="http://schemas.microsoft.com/office/powerpoint/2010/main" val="260826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77000" y="61690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Screen Shot 2014-11-28 at 9.26.24 am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Screen Shot 2014-11-28 at 9.28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38400"/>
            <a:ext cx="8763000" cy="4251158"/>
          </a:xfrm>
          <a:prstGeom prst="rect">
            <a:avLst/>
          </a:prstGeom>
          <a:ln w="28575" cmpd="sng">
            <a:solidFill>
              <a:srgbClr val="FF66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4648200" y="3851278"/>
            <a:ext cx="4191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8600" y="4156078"/>
            <a:ext cx="58674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" y="5451478"/>
            <a:ext cx="87120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57400" y="-4734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/>
                <a:cs typeface="Times New Roman"/>
              </a:rPr>
              <a:t>International Committee on GNSS, United Nations</a:t>
            </a:r>
          </a:p>
        </p:txBody>
      </p:sp>
    </p:spTree>
    <p:extLst>
      <p:ext uri="{BB962C8B-B14F-4D97-AF65-F5344CB8AC3E}">
        <p14:creationId xmlns:p14="http://schemas.microsoft.com/office/powerpoint/2010/main" val="280864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264" b="526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152400"/>
            <a:ext cx="792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Multi GNSS Asia: tổ chức về GNSS lớn nhất Châu Á và Châu Đại Dương với 48 thành viên là trường đại học, viện nghiên cứu, công ty trong lĩnh vực GNSS. </a:t>
            </a:r>
          </a:p>
          <a:p>
            <a:r>
              <a:rPr lang="en-US">
                <a:solidFill>
                  <a:schemeClr val="bg1"/>
                </a:solidFill>
              </a:rPr>
              <a:t>Ban Điều hành: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CC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Prof. Chriz Rizos, University of New South Wales, Australia 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CC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Prof. Teruyaki Kato, University of Tokyo, Japan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CC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Mr. David Turner, Department of State, USA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CC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Prof. Akio Yasuda, Tokyo University of Marine Science and Technology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CC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Dr. Noordin Ahmad, Director General of ANGKASA, Malaysia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CC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Prof. Sorawit Narupiti, Chulalongkorn University, Thailand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CC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Prof. Noburo Nogochi, Hokkaido University, Japan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CC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Prof. Naohiko Kohtake, Keio University, Japan</a:t>
            </a:r>
          </a:p>
          <a:p>
            <a:pPr marL="285750" indent="-285750">
              <a:buFont typeface="Arial"/>
              <a:buChar char="•"/>
            </a:pPr>
            <a:r>
              <a:rPr lang="en-US" b="1" u="sng">
                <a:solidFill>
                  <a:srgbClr val="CC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Prof. Ta Hai Tung, Hanoi University of Science and Technology, Vietnam</a:t>
            </a:r>
            <a:endParaRPr lang="en-US" b="1">
              <a:solidFill>
                <a:srgbClr val="CCFFCC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CC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Mr. Rainer Horn, GNSS.Asia Project, Germany</a:t>
            </a:r>
          </a:p>
          <a:p>
            <a:endParaRPr lang="en-US">
              <a:solidFill>
                <a:srgbClr val="FFFF00"/>
              </a:solidFill>
            </a:endParaRPr>
          </a:p>
        </p:txBody>
      </p:sp>
      <p:pic>
        <p:nvPicPr>
          <p:cNvPr id="2050" name="Picture 2" descr="Trong hình ảnh có thể có: 1 người, văn bả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95"/>
          <a:stretch/>
        </p:blipFill>
        <p:spPr bwMode="auto">
          <a:xfrm>
            <a:off x="1566530" y="3860657"/>
            <a:ext cx="5801833" cy="29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70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57439"/>
            <a:ext cx="8763000" cy="594928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/>
                <a:cs typeface="Arial"/>
              </a:rPr>
              <a:t>South-East Asia (including Vietnam) is covered by the largest number of systems (</a:t>
            </a:r>
            <a:r>
              <a:rPr lang="en-US" sz="2400" dirty="0" err="1">
                <a:latin typeface="Arial"/>
                <a:cs typeface="Arial"/>
              </a:rPr>
              <a:t>GNSSes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RNSSes</a:t>
            </a:r>
            <a:r>
              <a:rPr lang="en-US" sz="2400" dirty="0">
                <a:latin typeface="Arial"/>
                <a:cs typeface="Arial"/>
              </a:rPr>
              <a:t>); and</a:t>
            </a:r>
          </a:p>
          <a:p>
            <a:r>
              <a:rPr lang="en-US" sz="2400" dirty="0">
                <a:latin typeface="Arial"/>
                <a:cs typeface="Arial"/>
              </a:rPr>
              <a:t>The difficult ionosphere of a low latitude region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/>
                <a:ea typeface="Wingdings"/>
                <a:cs typeface="Arial"/>
                <a:sym typeface="Wingdings"/>
              </a:rPr>
              <a:t>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 interesting region for GNSS research, development, and applications; as well as a good environment for testing the performance of any satnav products. </a:t>
            </a:r>
          </a:p>
          <a:p>
            <a:r>
              <a:rPr lang="en-US" sz="2400" dirty="0">
                <a:latin typeface="Arial"/>
                <a:ea typeface="Wingdings"/>
                <a:cs typeface="Arial"/>
                <a:sym typeface="Wingdings"/>
              </a:rPr>
              <a:t>NAVIS Centre at HUST has strong expertise, good national/international relationships, increasing reputation in the field of GNSS; as well as good familiarity with European working environment.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Arial"/>
                <a:ea typeface="Wingdings"/>
                <a:cs typeface="Arial"/>
                <a:sym typeface="Wingdings"/>
              </a:rPr>
              <a:t>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 NAVIS </a:t>
            </a:r>
            <a:r>
              <a:rPr lang="en-US" sz="2400">
                <a:solidFill>
                  <a:srgbClr val="FF0000"/>
                </a:solidFill>
                <a:latin typeface="Arial"/>
                <a:cs typeface="Arial"/>
              </a:rPr>
              <a:t>is aiming at being 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a hub </a:t>
            </a:r>
            <a:r>
              <a:rPr lang="en-US" sz="2400">
                <a:solidFill>
                  <a:srgbClr val="FF0000"/>
                </a:solidFill>
                <a:latin typeface="Arial"/>
                <a:cs typeface="Arial"/>
              </a:rPr>
              <a:t>for GNSS 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R&amp;D </a:t>
            </a:r>
            <a:r>
              <a:rPr lang="en-US" sz="2400">
                <a:solidFill>
                  <a:srgbClr val="FF0000"/>
                </a:solidFill>
                <a:latin typeface="Arial"/>
                <a:cs typeface="Arial"/>
              </a:rPr>
              <a:t>and training as well as promoting European GNSS solutions for users in the region.  </a:t>
            </a:r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ECE6F5-D613-6F4A-A014-3B7A9C2CBEC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63256" y="5611610"/>
            <a:ext cx="7332395" cy="1120877"/>
            <a:chOff x="1165436" y="5240594"/>
            <a:chExt cx="6928701" cy="1120877"/>
          </a:xfrm>
        </p:grpSpPr>
        <p:sp>
          <p:nvSpPr>
            <p:cNvPr id="8" name="Horizontal Scroll 7"/>
            <p:cNvSpPr/>
            <p:nvPr/>
          </p:nvSpPr>
          <p:spPr>
            <a:xfrm>
              <a:off x="1179871" y="5240594"/>
              <a:ext cx="6839544" cy="1120877"/>
            </a:xfrm>
            <a:prstGeom prst="horizontalScroll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65436" y="5600977"/>
              <a:ext cx="6928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We’re open for any ideas on cooperations in the field of GNSS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10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0370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2895600"/>
            <a:ext cx="7339466" cy="76200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" charset="0"/>
                <a:ea typeface="ＭＳ Ｐゴシック" charset="0"/>
                <a:cs typeface="Arial" charset="0"/>
              </a:rPr>
              <a:t>Thank you very much for your attention!</a:t>
            </a:r>
          </a:p>
        </p:txBody>
      </p:sp>
      <p:sp>
        <p:nvSpPr>
          <p:cNvPr id="6" name="Text Placeholder 24"/>
          <p:cNvSpPr txBox="1">
            <a:spLocks/>
          </p:cNvSpPr>
          <p:nvPr/>
        </p:nvSpPr>
        <p:spPr bwMode="auto">
          <a:xfrm>
            <a:off x="4800600" y="5915025"/>
            <a:ext cx="37528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2000" b="1" dirty="0">
                <a:solidFill>
                  <a:schemeClr val="bg1"/>
                </a:solidFill>
                <a:cs typeface="Arial" charset="0"/>
              </a:rPr>
              <a:t>http://navis.hust.edu.vn </a:t>
            </a:r>
          </a:p>
        </p:txBody>
      </p:sp>
      <p:sp>
        <p:nvSpPr>
          <p:cNvPr id="9" name="Rectangle 8"/>
          <p:cNvSpPr/>
          <p:nvPr/>
        </p:nvSpPr>
        <p:spPr>
          <a:xfrm>
            <a:off x="990600" y="4857690"/>
            <a:ext cx="2544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cs typeface="Arial" charset="0"/>
              </a:rPr>
              <a:t>NAVIS Centre at HUST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81400" y="5219657"/>
            <a:ext cx="2286000" cy="647743"/>
            <a:chOff x="3581400" y="5219657"/>
            <a:chExt cx="2286000" cy="647743"/>
          </a:xfrm>
        </p:grpSpPr>
        <p:pic>
          <p:nvPicPr>
            <p:cNvPr id="10" name="Picture 9">
              <a:hlinkClick r:id="rId3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1400" y="5219657"/>
              <a:ext cx="647743" cy="6477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191000" y="5352947"/>
              <a:ext cx="8266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cs typeface="Arial" charset="0"/>
                </a:rPr>
                <a:t>NAVIS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80669" y="5352947"/>
              <a:ext cx="886731" cy="40011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cs typeface="Arial" charset="0"/>
                </a:rPr>
                <a:t>Centre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1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4551102"/>
            <a:ext cx="914400" cy="78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3725" y="5851814"/>
            <a:ext cx="1014816" cy="958273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9530" y="3637909"/>
            <a:ext cx="286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0090"/>
                </a:solidFill>
              </a:rPr>
              <a:t>Email: navis@hust.edu.vn</a:t>
            </a:r>
          </a:p>
        </p:txBody>
      </p:sp>
    </p:spTree>
    <p:extLst>
      <p:ext uri="{BB962C8B-B14F-4D97-AF65-F5344CB8AC3E}">
        <p14:creationId xmlns:p14="http://schemas.microsoft.com/office/powerpoint/2010/main" val="2495533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740796"/>
            <a:ext cx="8663931" cy="5578620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Arial" charset="0"/>
                <a:ea typeface="ＭＳ Ｐゴシック" pitchFamily="-84" charset="-128"/>
              </a:rPr>
              <a:t>2005 – 2007:</a:t>
            </a:r>
            <a:r>
              <a:rPr lang="en-US" sz="2200" dirty="0">
                <a:latin typeface="Arial" charset="0"/>
                <a:ea typeface="ＭＳ Ｐゴシック" pitchFamily="-84" charset="-128"/>
              </a:rPr>
              <a:t> JEAGAL </a:t>
            </a:r>
            <a:r>
              <a:rPr lang="en-US" sz="2200" i="1" dirty="0">
                <a:latin typeface="Arial" charset="0"/>
                <a:ea typeface="ＭＳ Ｐゴシック" pitchFamily="-84" charset="-128"/>
              </a:rPr>
              <a:t>(Joint European-Asian educational and application development </a:t>
            </a:r>
            <a:r>
              <a:rPr lang="en-US" sz="2200" i="1" dirty="0" err="1">
                <a:latin typeface="Arial" charset="0"/>
                <a:ea typeface="ＭＳ Ｐゴシック" pitchFamily="-84" charset="-128"/>
              </a:rPr>
              <a:t>programme</a:t>
            </a:r>
            <a:r>
              <a:rPr lang="en-US" sz="2200" i="1" dirty="0">
                <a:latin typeface="Arial" charset="0"/>
                <a:ea typeface="ＭＳ Ｐゴシック" pitchFamily="-84" charset="-128"/>
              </a:rPr>
              <a:t> on </a:t>
            </a:r>
            <a:r>
              <a:rPr lang="en-US" sz="2200" i="1" dirty="0" err="1">
                <a:latin typeface="Arial" charset="0"/>
                <a:ea typeface="ＭＳ Ｐゴシック" pitchFamily="-84" charset="-128"/>
              </a:rPr>
              <a:t>GALileo</a:t>
            </a:r>
            <a:r>
              <a:rPr lang="en-US" sz="2200" i="1" dirty="0">
                <a:latin typeface="Arial" charset="0"/>
                <a:ea typeface="ＭＳ Ｐゴシック" pitchFamily="-84" charset="-128"/>
              </a:rPr>
              <a:t>)</a:t>
            </a:r>
            <a:r>
              <a:rPr lang="en-US" sz="2200" dirty="0">
                <a:latin typeface="Arial" charset="0"/>
                <a:ea typeface="ＭＳ Ｐゴシック" pitchFamily="-84" charset="-128"/>
              </a:rPr>
              <a:t> </a:t>
            </a:r>
          </a:p>
          <a:p>
            <a:r>
              <a:rPr lang="en-US" sz="2200" b="1" dirty="0">
                <a:latin typeface="Arial" charset="0"/>
                <a:ea typeface="ＭＳ Ｐゴシック" pitchFamily="-84" charset="-128"/>
              </a:rPr>
              <a:t>2009 – 2010:</a:t>
            </a:r>
            <a:r>
              <a:rPr lang="en-US" sz="2200" dirty="0">
                <a:latin typeface="Arial" charset="0"/>
                <a:ea typeface="ＭＳ Ｐゴシック" pitchFamily="-84" charset="-128"/>
              </a:rPr>
              <a:t> FP7 SEAGAL </a:t>
            </a:r>
            <a:r>
              <a:rPr lang="en-US" sz="2200" i="1" dirty="0">
                <a:latin typeface="Arial" charset="0"/>
                <a:ea typeface="ＭＳ Ｐゴシック" pitchFamily="-84" charset="-128"/>
              </a:rPr>
              <a:t>(South- East Asia centre on European GNSS for international cooperation And Local development) </a:t>
            </a:r>
          </a:p>
          <a:p>
            <a:pPr marL="0" indent="0" algn="ctr">
              <a:buNone/>
            </a:pPr>
            <a:r>
              <a:rPr lang="en-US" sz="2200" b="1" dirty="0">
                <a:solidFill>
                  <a:srgbClr val="FF0000"/>
                </a:solidFill>
                <a:latin typeface="Arial" charset="0"/>
                <a:ea typeface="ＭＳ Ｐゴシック" pitchFamily="-84" charset="-128"/>
              </a:rPr>
              <a:t>October 1</a:t>
            </a:r>
            <a:r>
              <a:rPr lang="en-US" sz="2200" b="1" baseline="30000" dirty="0">
                <a:solidFill>
                  <a:srgbClr val="FF0000"/>
                </a:solidFill>
                <a:latin typeface="Arial" charset="0"/>
                <a:ea typeface="ＭＳ Ｐゴシック" pitchFamily="-84" charset="-128"/>
              </a:rPr>
              <a:t>st</a:t>
            </a:r>
            <a:r>
              <a:rPr lang="en-US" sz="2200" b="1" dirty="0">
                <a:solidFill>
                  <a:srgbClr val="FF0000"/>
                </a:solidFill>
                <a:latin typeface="Arial" charset="0"/>
                <a:ea typeface="ＭＳ Ｐゴシック" pitchFamily="-84" charset="-128"/>
              </a:rPr>
              <a:t>, 2010: </a:t>
            </a:r>
            <a:r>
              <a:rPr lang="en-US" sz="2200" b="1" dirty="0" err="1">
                <a:solidFill>
                  <a:srgbClr val="FF0000"/>
                </a:solidFill>
                <a:latin typeface="Arial" charset="0"/>
                <a:ea typeface="ＭＳ Ｐゴシック" pitchFamily="-84" charset="-128"/>
              </a:rPr>
              <a:t>Navis</a:t>
            </a:r>
            <a:r>
              <a:rPr lang="en-US" sz="2200" b="1" dirty="0">
                <a:solidFill>
                  <a:srgbClr val="FF0000"/>
                </a:solidFill>
                <a:latin typeface="Arial" charset="0"/>
                <a:ea typeface="ＭＳ Ｐゴシック" pitchFamily="-84" charset="-128"/>
              </a:rPr>
              <a:t> Centre was inaugurated</a:t>
            </a:r>
          </a:p>
          <a:p>
            <a:r>
              <a:rPr lang="en-US" sz="2200" b="1" dirty="0">
                <a:latin typeface="Arial" charset="0"/>
                <a:ea typeface="ＭＳ Ｐゴシック" pitchFamily="-84" charset="-128"/>
              </a:rPr>
              <a:t>2012 – 2015: </a:t>
            </a:r>
            <a:r>
              <a:rPr lang="en-US" sz="2200" dirty="0">
                <a:latin typeface="Arial" charset="0"/>
                <a:ea typeface="ＭＳ Ｐゴシック" pitchFamily="-84" charset="-128"/>
              </a:rPr>
              <a:t>FP7</a:t>
            </a:r>
            <a:r>
              <a:rPr lang="en-US" sz="2200" b="1" dirty="0">
                <a:latin typeface="Arial" charset="0"/>
                <a:ea typeface="ＭＳ Ｐゴシック" pitchFamily="-84" charset="-128"/>
              </a:rPr>
              <a:t> </a:t>
            </a:r>
            <a:r>
              <a:rPr lang="en-US" sz="2200" dirty="0">
                <a:latin typeface="Arial" charset="0"/>
                <a:ea typeface="ＭＳ Ｐゴシック" pitchFamily="-84" charset="-128"/>
              </a:rPr>
              <a:t>Growing NAVIS</a:t>
            </a:r>
          </a:p>
          <a:p>
            <a:r>
              <a:rPr lang="en-US" sz="2200" b="1" dirty="0">
                <a:latin typeface="Arial" charset="0"/>
                <a:ea typeface="ＭＳ Ｐゴシック" pitchFamily="-84" charset="-128"/>
              </a:rPr>
              <a:t>2015 – 2018: H2020 BELS (Building European Links toward SEA in the field of GNSS)</a:t>
            </a:r>
          </a:p>
          <a:p>
            <a:endParaRPr lang="en-US" sz="220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28600" y="198438"/>
            <a:ext cx="9601200" cy="411162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 "/>
                <a:cs typeface="Arial "/>
              </a:rPr>
              <a:t>Milestones</a:t>
            </a:r>
          </a:p>
        </p:txBody>
      </p:sp>
      <p:pic>
        <p:nvPicPr>
          <p:cNvPr id="5" name="Picture 4" descr="khanhthanh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722" y="4127273"/>
            <a:ext cx="3921644" cy="273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43" y="4399400"/>
            <a:ext cx="2333453" cy="1071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40" y="4002128"/>
            <a:ext cx="1830428" cy="2585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285" y="5740398"/>
            <a:ext cx="2494849" cy="8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68128"/>
            <a:ext cx="8229600" cy="609600"/>
          </a:xfrm>
        </p:spPr>
        <p:txBody>
          <a:bodyPr>
            <a:noAutofit/>
          </a:bodyPr>
          <a:lstStyle/>
          <a:p>
            <a:r>
              <a:rPr lang="en-US" sz="3600" b="1">
                <a:latin typeface="Arial" charset="0"/>
                <a:ea typeface="ＭＳ Ｐゴシック" charset="0"/>
              </a:rPr>
              <a:t>Centre Organization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174934"/>
            <a:ext cx="2133600" cy="365125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208D239-BA77-424B-A32A-9039FC9834E3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63663" y="885384"/>
            <a:ext cx="6332537" cy="25908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b="1">
                <a:solidFill>
                  <a:srgbClr val="000090"/>
                </a:solidFill>
                <a:latin typeface="Calibri" charset="0"/>
                <a:ea typeface="ＭＳ Ｐゴシック" charset="0"/>
                <a:cs typeface="ＭＳ Ｐゴシック" charset="0"/>
              </a:rPr>
              <a:t>Board of Supporting Institutions</a:t>
            </a:r>
          </a:p>
          <a:p>
            <a:pPr algn="just"/>
            <a:r>
              <a:rPr lang="en-US" b="1" i="1" u="sng">
                <a:solidFill>
                  <a:srgbClr val="FFFF00"/>
                </a:solidFill>
                <a:latin typeface="Calibri" charset="0"/>
                <a:ea typeface="ＭＳ Ｐゴシック" charset="0"/>
                <a:cs typeface="ＭＳ Ｐゴシック" charset="0"/>
              </a:rPr>
              <a:t>Members</a:t>
            </a:r>
            <a:r>
              <a:rPr lang="en-US" b="1" i="1">
                <a:solidFill>
                  <a:srgbClr val="FFFF00"/>
                </a:solidFill>
                <a:latin typeface="Calibri" charset="0"/>
                <a:ea typeface="ＭＳ Ｐゴシック" charset="0"/>
                <a:cs typeface="ＭＳ Ｐゴシック" charset="0"/>
              </a:rPr>
              <a:t>:</a:t>
            </a:r>
            <a:r>
              <a:rPr lang="en-US" b="1">
                <a:solidFill>
                  <a:srgbClr val="FFFF00"/>
                </a:solidFill>
                <a:latin typeface="Calibri" charset="0"/>
                <a:ea typeface="ＭＳ Ｐゴシック" charset="0"/>
                <a:cs typeface="ＭＳ Ｐゴシック" charset="0"/>
              </a:rPr>
              <a:t> one representative for each Supporting Institution</a:t>
            </a:r>
          </a:p>
          <a:p>
            <a:r>
              <a:rPr lang="en-US" b="1" i="1" u="sng">
                <a:solidFill>
                  <a:srgbClr val="FFFF00"/>
                </a:solidFill>
                <a:latin typeface="Calibri" charset="0"/>
                <a:ea typeface="ＭＳ Ｐゴシック" charset="0"/>
                <a:cs typeface="ＭＳ Ｐゴシック" charset="0"/>
              </a:rPr>
              <a:t>Duties:</a:t>
            </a:r>
            <a:r>
              <a:rPr lang="en-US" b="1" u="sng">
                <a:solidFill>
                  <a:srgbClr val="FFFF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>
                <a:solidFill>
                  <a:srgbClr val="FFFF00"/>
                </a:solidFill>
                <a:latin typeface="Calibri" charset="0"/>
                <a:ea typeface="ＭＳ Ｐゴシック" charset="0"/>
                <a:cs typeface="ＭＳ Ｐゴシック" charset="0"/>
              </a:rPr>
              <a:t> Proposes the International Co-Director and the members of the Scientific Committee</a:t>
            </a:r>
          </a:p>
          <a:p>
            <a:pPr>
              <a:buFont typeface="Arial" charset="0"/>
              <a:buChar char="•"/>
            </a:pPr>
            <a:r>
              <a:rPr lang="en-US" b="1">
                <a:solidFill>
                  <a:srgbClr val="FFFF00"/>
                </a:solidFill>
                <a:latin typeface="Calibri" charset="0"/>
                <a:ea typeface="ＭＳ Ｐゴシック" charset="0"/>
                <a:cs typeface="ＭＳ Ｐゴシック" charset="0"/>
              </a:rPr>
              <a:t> Revises the Annual Report providing comments and guidelines</a:t>
            </a:r>
          </a:p>
          <a:p>
            <a:pPr>
              <a:buFont typeface="Arial" charset="0"/>
              <a:buChar char="•"/>
            </a:pPr>
            <a:r>
              <a:rPr lang="en-US" b="1">
                <a:solidFill>
                  <a:srgbClr val="FFFF00"/>
                </a:solidFill>
                <a:latin typeface="Calibri" charset="0"/>
                <a:ea typeface="ＭＳ Ｐゴシック" charset="0"/>
                <a:cs typeface="ＭＳ Ｐゴシック" charset="0"/>
              </a:rPr>
              <a:t> Approves new possible Supporting Institutions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4800" y="4298509"/>
            <a:ext cx="3810000" cy="22256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defTabSz="914400"/>
            <a:r>
              <a:rPr lang="en-US" sz="1600" b="1">
                <a:solidFill>
                  <a:srgbClr val="000090"/>
                </a:solidFill>
                <a:latin typeface="Calibri" charset="0"/>
                <a:ea typeface="ＭＳ Ｐゴシック" charset="0"/>
                <a:cs typeface="ＭＳ Ｐゴシック" charset="0"/>
              </a:rPr>
              <a:t>Executive Committee</a:t>
            </a:r>
            <a:r>
              <a:rPr lang="en-US" sz="1600" b="1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is constituted by the Vietnamese Director and the International Co-Director nominated by the President of HUST</a:t>
            </a:r>
          </a:p>
          <a:p>
            <a:pPr algn="just" defTabSz="914400"/>
            <a:r>
              <a:rPr lang="en-US" sz="1600" b="1" u="sng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Duties</a:t>
            </a:r>
            <a:r>
              <a:rPr lang="en-US" sz="1600" b="1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:</a:t>
            </a:r>
            <a:r>
              <a:rPr lang="en-US" sz="1600" b="1" u="sng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just" defTabSz="914400">
              <a:buFont typeface="Arial" charset="0"/>
              <a:buChar char="•"/>
            </a:pPr>
            <a:r>
              <a:rPr lang="en-US" sz="1600" b="1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Manages and supervises the everyday life of the Centre</a:t>
            </a:r>
          </a:p>
          <a:p>
            <a:pPr algn="just" defTabSz="914400">
              <a:buFont typeface="Arial" charset="0"/>
              <a:buChar char="•"/>
            </a:pPr>
            <a:r>
              <a:rPr lang="en-US" sz="1600" b="1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Prepares Annual Reports and plans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29200" y="4314384"/>
            <a:ext cx="3886200" cy="22256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just" defTabSz="914400"/>
            <a:r>
              <a:rPr lang="en-US" sz="1600" b="1">
                <a:solidFill>
                  <a:srgbClr val="000090"/>
                </a:solidFill>
                <a:latin typeface="Calibri" charset="0"/>
                <a:ea typeface="ＭＳ Ｐゴシック" charset="0"/>
                <a:cs typeface="ＭＳ Ｐゴシック" charset="0"/>
              </a:rPr>
              <a:t>Scientific Committee</a:t>
            </a:r>
            <a:r>
              <a:rPr lang="en-US" sz="1600" b="1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is nominated by the President of HUST (currently the Committee includes 7 international prestigious experts in the field)</a:t>
            </a:r>
          </a:p>
          <a:p>
            <a:pPr algn="just" defTabSz="914400"/>
            <a:r>
              <a:rPr lang="en-US" sz="1600" b="1" u="sng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Duties</a:t>
            </a:r>
            <a:r>
              <a:rPr lang="en-US" sz="1600" b="1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</a:p>
          <a:p>
            <a:pPr algn="just" defTabSz="914400">
              <a:buFont typeface="Arial" charset="0"/>
              <a:buChar char="•"/>
            </a:pPr>
            <a:r>
              <a:rPr lang="en-US" sz="1600" b="1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Provides scientific advice and directions</a:t>
            </a:r>
          </a:p>
          <a:p>
            <a:pPr algn="just" defTabSz="914400">
              <a:spcAft>
                <a:spcPts val="600"/>
              </a:spcAft>
              <a:buFont typeface="Arial" charset="0"/>
              <a:buChar char="•"/>
            </a:pPr>
            <a:r>
              <a:rPr lang="en-US" sz="1600" b="1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Examines and approves the Scientific Report of NAVIS</a:t>
            </a:r>
          </a:p>
        </p:txBody>
      </p:sp>
      <p:sp>
        <p:nvSpPr>
          <p:cNvPr id="9" name="Left Arrow 8"/>
          <p:cNvSpPr/>
          <p:nvPr/>
        </p:nvSpPr>
        <p:spPr>
          <a:xfrm rot="18890658">
            <a:off x="2209800" y="3476184"/>
            <a:ext cx="838200" cy="838200"/>
          </a:xfrm>
          <a:prstGeom prst="leftArrow">
            <a:avLst/>
          </a:prstGeom>
          <a:solidFill>
            <a:srgbClr val="FFFF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Left Arrow 9"/>
          <p:cNvSpPr/>
          <p:nvPr/>
        </p:nvSpPr>
        <p:spPr>
          <a:xfrm rot="14038182">
            <a:off x="6310313" y="3490472"/>
            <a:ext cx="838200" cy="838200"/>
          </a:xfrm>
          <a:prstGeom prst="leftArrow">
            <a:avLst/>
          </a:prstGeom>
          <a:solidFill>
            <a:srgbClr val="FFFF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4114800" y="5076384"/>
            <a:ext cx="838200" cy="838200"/>
          </a:xfrm>
          <a:prstGeom prst="leftArrow">
            <a:avLst/>
          </a:prstGeom>
          <a:solidFill>
            <a:srgbClr val="CC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91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81583" y="583017"/>
            <a:ext cx="6629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solidFill>
                  <a:srgbClr val="000090"/>
                </a:solidFill>
                <a:cs typeface="Arial" charset="0"/>
              </a:rPr>
              <a:t>Board of Supporting Institutions: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68338" y="-296863"/>
            <a:ext cx="82296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600" b="1">
                <a:solidFill>
                  <a:srgbClr val="000090"/>
                </a:solidFill>
                <a:cs typeface="Arial" charset="0"/>
              </a:rPr>
              <a:t>People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ECAE39-0F94-3D46-9532-F4CB2385E51D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197"/>
            <a:ext cx="1524000" cy="203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8054" r="9620"/>
          <a:stretch>
            <a:fillRect/>
          </a:stretch>
        </p:blipFill>
        <p:spPr>
          <a:xfrm>
            <a:off x="2641599" y="1219197"/>
            <a:ext cx="1557867" cy="203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1219197"/>
            <a:ext cx="1524000" cy="203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76200" y="3284538"/>
            <a:ext cx="220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Mrs. Gabriella Povero</a:t>
            </a:r>
          </a:p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ISMB - Italy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60600" y="3286125"/>
            <a:ext cx="220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Dr. Jaume S. Subirana</a:t>
            </a:r>
          </a:p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UPC - Spain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343400" y="3276600"/>
            <a:ext cx="2608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Prof. TA Hai Tung</a:t>
            </a:r>
          </a:p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HUST - Vietnam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934200" y="3286125"/>
            <a:ext cx="220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Prof. Gustavo Belforte</a:t>
            </a:r>
          </a:p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Polito - Italy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76360" y="3862674"/>
            <a:ext cx="457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solidFill>
                  <a:srgbClr val="000090"/>
                </a:solidFill>
                <a:cs typeface="Arial" charset="0"/>
              </a:rPr>
              <a:t>Executive Committee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00009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000090"/>
              </a:solidFill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2800">
              <a:solidFill>
                <a:srgbClr val="000090"/>
              </a:solidFill>
              <a:cs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996" y="4385535"/>
            <a:ext cx="1524000" cy="203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3187997" y="6400800"/>
            <a:ext cx="2438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Prof. Gustavo Belforte</a:t>
            </a:r>
          </a:p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International Co-director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597" y="4372482"/>
            <a:ext cx="1524000" cy="202831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38100" h="38100"/>
          </a:sp3d>
        </p:spPr>
      </p:pic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1054397" y="6375400"/>
            <a:ext cx="220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Prof. TA Hai Tung</a:t>
            </a:r>
          </a:p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Director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219197"/>
            <a:ext cx="1524000" cy="202831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38100" h="38100"/>
          </a:sp3d>
        </p:spPr>
      </p:pic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5778336" y="6369272"/>
            <a:ext cx="220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Dr. La The Vinh</a:t>
            </a:r>
          </a:p>
          <a:p>
            <a:pPr algn="ctr" eaLnBrk="1" hangingPunct="1"/>
            <a:r>
              <a:rPr lang="en-US" sz="1400" b="1">
                <a:solidFill>
                  <a:srgbClr val="0000FF"/>
                </a:solidFill>
              </a:rPr>
              <a:t>Vice-Director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b="10447"/>
          <a:stretch/>
        </p:blipFill>
        <p:spPr>
          <a:xfrm>
            <a:off x="6078374" y="4369882"/>
            <a:ext cx="1609725" cy="20055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295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2FFF989-7DF5-6341-BD69-3033194573C0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3000" y="260663"/>
            <a:ext cx="457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solidFill>
                  <a:srgbClr val="000090"/>
                </a:solidFill>
                <a:cs typeface="Arial" charset="0"/>
              </a:rPr>
              <a:t>Scientific Committee: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00009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000090"/>
              </a:solidFill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2800">
              <a:solidFill>
                <a:srgbClr val="000090"/>
              </a:solidFill>
              <a:cs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914400"/>
          <a:ext cx="8763000" cy="543687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Organization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Occupation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Country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1. Prof. Letizia Lo Presti (Chair)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Politecnico di Torino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Head of NavSAS group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Italia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2. Prof. Chris Rizos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University of New South Wales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 Head of School of Surveying and Geospatial Engineering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 President of the International Association of Geodesy (2011-2015)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Australia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3. Prof. Doan Minh Chung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Space Technology Institute – Vietnam Academy of Science and Technology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Director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Vietnam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4. Prof. Jaume Sanz Subirana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Universitat Polytecnica de Catalunya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gAGE group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Spain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5. Dr. Bärbel Deisting,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bavAIRia e.V.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Germany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6. Prof. Huynh Quyet Thang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Hanoi University of Science and Technology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Dean of School of ICT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Vietnam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7. Prof. Vu Van Yem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Hanoi University of Science and Technology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Vice-Dean of School of Electronics and Telecommunication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Vietnam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7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640" y="3622702"/>
            <a:ext cx="8660333" cy="3268825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Staff: </a:t>
            </a:r>
          </a:p>
          <a:p>
            <a:pPr lvl="1"/>
            <a:r>
              <a:rPr lang="en-US" sz="2400">
                <a:latin typeface="Arial"/>
                <a:cs typeface="Arial"/>
              </a:rPr>
              <a:t>15 researchers (mostly got post-grad degrees from EU, Japan, Korea, Australia);</a:t>
            </a:r>
          </a:p>
          <a:p>
            <a:pPr lvl="1"/>
            <a:r>
              <a:rPr lang="en-US" sz="2400">
                <a:latin typeface="Arial"/>
                <a:cs typeface="Arial"/>
              </a:rPr>
              <a:t>4 PhD students;</a:t>
            </a:r>
          </a:p>
          <a:p>
            <a:pPr lvl="1"/>
            <a:r>
              <a:rPr lang="en-US" sz="2400">
                <a:latin typeface="Arial"/>
                <a:cs typeface="Arial"/>
              </a:rPr>
              <a:t>Annually, 1-3 students to Politecnico di Torino for Master in Navigation and Related Applications.  </a:t>
            </a:r>
          </a:p>
        </p:txBody>
      </p:sp>
      <p:pic>
        <p:nvPicPr>
          <p:cNvPr id="10" name="Picture 9" descr="IMG_587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63"/>
          <a:stretch/>
        </p:blipFill>
        <p:spPr>
          <a:xfrm>
            <a:off x="0" y="0"/>
            <a:ext cx="9191121" cy="36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7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74" y="-228600"/>
            <a:ext cx="5440326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/>
              <a:t>… a Summary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71893" y="685800"/>
            <a:ext cx="7010400" cy="6172200"/>
          </a:xfrm>
        </p:spPr>
        <p:txBody>
          <a:bodyPr>
            <a:normAutofit fontScale="92500" lnSpcReduction="20000"/>
          </a:bodyPr>
          <a:lstStyle/>
          <a:p>
            <a:pPr marL="534988" lvl="1" indent="-260350">
              <a:spcBef>
                <a:spcPct val="30000"/>
              </a:spcBef>
              <a:spcAft>
                <a:spcPct val="30000"/>
              </a:spcAft>
              <a:buFont typeface="Arial"/>
              <a:buChar char="•"/>
              <a:tabLst>
                <a:tab pos="363538" algn="l"/>
              </a:tabLst>
            </a:pPr>
            <a:r>
              <a:rPr lang="en-US" sz="2400" dirty="0"/>
              <a:t>1 Director from Vietnam and 1 Co-Director from Europe (Politecnico di Torino – Italia)</a:t>
            </a:r>
          </a:p>
          <a:p>
            <a:pPr marL="534988" lvl="1" indent="-260350">
              <a:spcBef>
                <a:spcPct val="30000"/>
              </a:spcBef>
              <a:spcAft>
                <a:spcPct val="30000"/>
              </a:spcAft>
              <a:buFont typeface="Arial"/>
              <a:buChar char="•"/>
              <a:tabLst>
                <a:tab pos="363538" algn="l"/>
              </a:tabLst>
            </a:pPr>
            <a:r>
              <a:rPr lang="en-US" sz="2400" dirty="0"/>
              <a:t>Scientific committee with 7 international experts in the field of GNSS (Australia, Germany, Italy, Spain, and Vietnam)</a:t>
            </a:r>
          </a:p>
          <a:p>
            <a:pPr marL="534988" lvl="1" indent="-260350">
              <a:spcBef>
                <a:spcPct val="30000"/>
              </a:spcBef>
              <a:spcAft>
                <a:spcPct val="30000"/>
              </a:spcAft>
              <a:buFont typeface="Arial"/>
              <a:buChar char="•"/>
              <a:tabLst>
                <a:tab pos="358775" algn="l"/>
              </a:tabLst>
            </a:pPr>
            <a:r>
              <a:rPr lang="en-US" sz="2400" dirty="0"/>
              <a:t>4 Supporting institutions with direct involvement (Italy, Vietnam, and Spain)</a:t>
            </a:r>
          </a:p>
          <a:p>
            <a:pPr marL="534988" lvl="1" indent="-260350">
              <a:spcBef>
                <a:spcPct val="30000"/>
              </a:spcBef>
              <a:spcAft>
                <a:spcPct val="30000"/>
              </a:spcAft>
              <a:buFont typeface="Arial"/>
              <a:buChar char="•"/>
              <a:tabLst>
                <a:tab pos="363538" algn="l"/>
              </a:tabLst>
            </a:pPr>
            <a:r>
              <a:rPr lang="en-US" sz="2400" dirty="0"/>
              <a:t>15 Researchers;</a:t>
            </a:r>
          </a:p>
          <a:p>
            <a:pPr marL="534988" lvl="1" indent="-260350">
              <a:spcBef>
                <a:spcPct val="30000"/>
              </a:spcBef>
              <a:spcAft>
                <a:spcPct val="30000"/>
              </a:spcAft>
              <a:buFont typeface="Arial"/>
              <a:buChar char="•"/>
              <a:tabLst>
                <a:tab pos="363538" algn="l"/>
              </a:tabLst>
            </a:pPr>
            <a:r>
              <a:rPr lang="en-US" sz="2400" dirty="0"/>
              <a:t>9 international workshops and conferences co-organized in the last thee years;</a:t>
            </a:r>
          </a:p>
          <a:p>
            <a:pPr marL="534988" lvl="1" indent="-260350">
              <a:spcBef>
                <a:spcPct val="30000"/>
              </a:spcBef>
              <a:spcAft>
                <a:spcPct val="30000"/>
              </a:spcAft>
              <a:buFont typeface="Arial"/>
              <a:buChar char="•"/>
              <a:tabLst>
                <a:tab pos="363538" algn="l"/>
              </a:tabLst>
            </a:pPr>
            <a:r>
              <a:rPr lang="en-US" sz="2400" dirty="0"/>
              <a:t>65 international publications since 2010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(9 IEEE Transactions &amp; other SCI journals)</a:t>
            </a:r>
          </a:p>
          <a:p>
            <a:pPr marL="534988" lvl="1" indent="-260350">
              <a:spcBef>
                <a:spcPct val="30000"/>
              </a:spcBef>
              <a:spcAft>
                <a:spcPct val="30000"/>
              </a:spcAft>
              <a:buFont typeface="Arial"/>
              <a:buChar char="•"/>
              <a:tabLst>
                <a:tab pos="363538" algn="l"/>
              </a:tabLst>
            </a:pPr>
            <a:r>
              <a:rPr lang="en-US" sz="2400" dirty="0"/>
              <a:t>12 international projects with EU-FP7, ESA, JAXA, UNSW, JRC-EC, Horizon 2020</a:t>
            </a:r>
          </a:p>
          <a:p>
            <a:pPr marL="534988" lvl="1" indent="-260350">
              <a:spcBef>
                <a:spcPct val="30000"/>
              </a:spcBef>
              <a:spcAft>
                <a:spcPct val="30000"/>
              </a:spcAft>
              <a:buFont typeface="Arial"/>
              <a:buChar char="•"/>
              <a:tabLst>
                <a:tab pos="363538" algn="l"/>
              </a:tabLst>
            </a:pPr>
            <a:r>
              <a:rPr lang="en-US" sz="2400" dirty="0"/>
              <a:t>15 national projects funded by national programs, bilateral program, ministries, cities and HUST</a:t>
            </a:r>
          </a:p>
          <a:p>
            <a:pPr marL="184150" lvl="1" indent="0">
              <a:spcBef>
                <a:spcPts val="0"/>
              </a:spcBef>
              <a:spcAft>
                <a:spcPct val="30000"/>
              </a:spcAft>
              <a:buNone/>
              <a:tabLst>
                <a:tab pos="363538" algn="l"/>
              </a:tabLst>
            </a:pPr>
            <a:endParaRPr lang="en-US" sz="2400" dirty="0"/>
          </a:p>
          <a:p>
            <a:endParaRPr lang="en-US" dirty="0"/>
          </a:p>
        </p:txBody>
      </p:sp>
      <p:pic>
        <p:nvPicPr>
          <p:cNvPr id="4" name="Picture 1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" r="2241"/>
          <a:stretch/>
        </p:blipFill>
        <p:spPr bwMode="auto">
          <a:xfrm>
            <a:off x="6477001" y="4572000"/>
            <a:ext cx="2727895" cy="23799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175904_10151341398595649_172574980_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667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575" y="2133600"/>
            <a:ext cx="2714307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96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430292968D67458ADB534040B70FA6" ma:contentTypeVersion="2" ma:contentTypeDescription="Create a new document." ma:contentTypeScope="" ma:versionID="deec1b4f69ca73c35acaec2dd696f2c7">
  <xsd:schema xmlns:xsd="http://www.w3.org/2001/XMLSchema" xmlns:xs="http://www.w3.org/2001/XMLSchema" xmlns:p="http://schemas.microsoft.com/office/2006/metadata/properties" xmlns:ns2="d8a964f5-5408-4aff-8fe3-5b8c9b0126bd" targetNamespace="http://schemas.microsoft.com/office/2006/metadata/properties" ma:root="true" ma:fieldsID="12766acf4e9893628e74edf2d3783efd" ns2:_="">
    <xsd:import namespace="d8a964f5-5408-4aff-8fe3-5b8c9b012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964f5-5408-4aff-8fe3-5b8c9b0126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755A19-C987-4C14-8365-19604C9FB2CC}"/>
</file>

<file path=customXml/itemProps2.xml><?xml version="1.0" encoding="utf-8"?>
<ds:datastoreItem xmlns:ds="http://schemas.openxmlformats.org/officeDocument/2006/customXml" ds:itemID="{8A4B5F73-3AD9-42A3-AB6B-EB7613D1C056}"/>
</file>

<file path=customXml/itemProps3.xml><?xml version="1.0" encoding="utf-8"?>
<ds:datastoreItem xmlns:ds="http://schemas.openxmlformats.org/officeDocument/2006/customXml" ds:itemID="{6439D4A6-0EB5-4555-9EA5-ADD24DF20BBA}"/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1593</Words>
  <Application>Microsoft Office PowerPoint</Application>
  <PresentationFormat>On-screen Show (4:3)</PresentationFormat>
  <Paragraphs>246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ＭＳ Ｐゴシック</vt:lpstr>
      <vt:lpstr>Arial</vt:lpstr>
      <vt:lpstr>Arial </vt:lpstr>
      <vt:lpstr>Calibri</vt:lpstr>
      <vt:lpstr>Times New Roman</vt:lpstr>
      <vt:lpstr>Wingdings</vt:lpstr>
      <vt:lpstr>Office Theme</vt:lpstr>
      <vt:lpstr>Macintosh%20HD:Users:tungth:Dropbox:Multi-GNSS%20Paper:MultiGNSS_ICL.doc!OLE_LINK1</vt:lpstr>
      <vt:lpstr>!OLE_LINK2</vt:lpstr>
      <vt:lpstr>PowerPoint Presentation</vt:lpstr>
      <vt:lpstr>Multi-GNSS Environment in SEA region</vt:lpstr>
      <vt:lpstr>PowerPoint Presentation</vt:lpstr>
      <vt:lpstr>Milestones</vt:lpstr>
      <vt:lpstr>Centre Organization</vt:lpstr>
      <vt:lpstr>PowerPoint Presentation</vt:lpstr>
      <vt:lpstr>PowerPoint Presentation</vt:lpstr>
      <vt:lpstr>PowerPoint Presentation</vt:lpstr>
      <vt:lpstr>… a Summary</vt:lpstr>
      <vt:lpstr>NAVIS Services</vt:lpstr>
      <vt:lpstr>Research Topics</vt:lpstr>
      <vt:lpstr>(1) NAVISOFT: Multi-GNSS Receiver</vt:lpstr>
      <vt:lpstr>(2) NAVISIM: a GNSS software-based signal simulator </vt:lpstr>
      <vt:lpstr>(3) NAVISA: Precise GNSS RTK/PPP Receiver</vt:lpstr>
      <vt:lpstr>(4) NAVINET: Prototype for Network RTK in Hanoi</vt:lpstr>
      <vt:lpstr>PowerPoint Presentation</vt:lpstr>
      <vt:lpstr>1st Prize of the biggest Vietnam IT product  competition in 2015! </vt:lpstr>
      <vt:lpstr>(5) NAVISTAR: Vehicle Monitoring System</vt:lpstr>
      <vt:lpstr>(6) Collaborations on Signal and Ionopheric Monitoring </vt:lpstr>
      <vt:lpstr>PowerPoint Presentation</vt:lpstr>
      <vt:lpstr>PowerPoint Presentation</vt:lpstr>
      <vt:lpstr>Jamming problems: mobile jammer installed on vehicles</vt:lpstr>
      <vt:lpstr>PowerPoint Presentation</vt:lpstr>
      <vt:lpstr>Spoofing problems</vt:lpstr>
      <vt:lpstr>PowerPoint Presentation</vt:lpstr>
      <vt:lpstr>International Cooperations</vt:lpstr>
      <vt:lpstr>Organize international workshops, conferences</vt:lpstr>
      <vt:lpstr>PowerPoint Presentation</vt:lpstr>
      <vt:lpstr>PowerPoint Presentation</vt:lpstr>
      <vt:lpstr>PowerPoint Presentation</vt:lpstr>
      <vt:lpstr>Recognition from international organizations</vt:lpstr>
      <vt:lpstr>PowerPoint Presentation</vt:lpstr>
      <vt:lpstr>PowerPoint Presentation</vt:lpstr>
      <vt:lpstr>Conclusions</vt:lpstr>
      <vt:lpstr>Thank you very much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Tung Ta</dc:creator>
  <cp:lastModifiedBy>Tung Ta</cp:lastModifiedBy>
  <cp:revision>30</cp:revision>
  <dcterms:created xsi:type="dcterms:W3CDTF">2016-02-27T18:32:29Z</dcterms:created>
  <dcterms:modified xsi:type="dcterms:W3CDTF">2017-05-20T19:39:12Z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0x01010059430292968D67458ADB534040B70FA6</vt:lpwstr>
  </property>
</Properties>
</file>